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  <p:sldMasterId id="2147483650" r:id="rId5"/>
  </p:sldMasterIdLst>
  <p:notesMasterIdLst>
    <p:notesMasterId r:id="rId22"/>
  </p:notesMasterIdLst>
  <p:handoutMasterIdLst>
    <p:handoutMasterId r:id="rId23"/>
  </p:handoutMasterIdLst>
  <p:sldIdLst>
    <p:sldId id="257" r:id="rId6"/>
    <p:sldId id="264" r:id="rId7"/>
    <p:sldId id="279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EAEA48"/>
    <a:srgbClr val="169E23"/>
    <a:srgbClr val="2646A0"/>
    <a:srgbClr val="469040"/>
    <a:srgbClr val="AB3913"/>
    <a:srgbClr val="7499BE"/>
    <a:srgbClr val="9E162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03" autoAdjust="0"/>
    <p:restoredTop sz="76978" autoAdjust="0"/>
  </p:normalViewPr>
  <p:slideViewPr>
    <p:cSldViewPr>
      <p:cViewPr varScale="1">
        <p:scale>
          <a:sx n="70" d="100"/>
          <a:sy n="70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1536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r>
              <a:rPr lang="en-US"/>
              <a:t>&lt;Your Name&gt;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03F625E-96BF-4F5B-9AA4-6299532E2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663" name="Freeform 7"/>
          <p:cNvSpPr>
            <a:spLocks/>
          </p:cNvSpPr>
          <p:nvPr/>
        </p:nvSpPr>
        <p:spPr bwMode="auto">
          <a:xfrm>
            <a:off x="3175" y="8869363"/>
            <a:ext cx="7038975" cy="334962"/>
          </a:xfrm>
          <a:custGeom>
            <a:avLst/>
            <a:gdLst/>
            <a:ahLst/>
            <a:cxnLst>
              <a:cxn ang="0">
                <a:pos x="0" y="110"/>
              </a:cxn>
              <a:cxn ang="0">
                <a:pos x="97" y="112"/>
              </a:cxn>
              <a:cxn ang="0">
                <a:pos x="100" y="152"/>
              </a:cxn>
              <a:cxn ang="0">
                <a:pos x="131" y="152"/>
              </a:cxn>
              <a:cxn ang="0">
                <a:pos x="131" y="188"/>
              </a:cxn>
              <a:cxn ang="0">
                <a:pos x="186" y="186"/>
              </a:cxn>
              <a:cxn ang="0">
                <a:pos x="190" y="20"/>
              </a:cxn>
              <a:cxn ang="0">
                <a:pos x="276" y="20"/>
              </a:cxn>
              <a:cxn ang="0">
                <a:pos x="273" y="138"/>
              </a:cxn>
              <a:cxn ang="0">
                <a:pos x="337" y="137"/>
              </a:cxn>
              <a:cxn ang="0">
                <a:pos x="337" y="2"/>
              </a:cxn>
              <a:cxn ang="0">
                <a:pos x="399" y="0"/>
              </a:cxn>
              <a:cxn ang="0">
                <a:pos x="401" y="166"/>
              </a:cxn>
              <a:cxn ang="0">
                <a:pos x="420" y="161"/>
              </a:cxn>
              <a:cxn ang="0">
                <a:pos x="418" y="76"/>
              </a:cxn>
              <a:cxn ang="0">
                <a:pos x="503" y="76"/>
              </a:cxn>
              <a:cxn ang="0">
                <a:pos x="503" y="37"/>
              </a:cxn>
              <a:cxn ang="0">
                <a:pos x="591" y="42"/>
              </a:cxn>
              <a:cxn ang="0">
                <a:pos x="591" y="76"/>
              </a:cxn>
              <a:cxn ang="0">
                <a:pos x="614" y="76"/>
              </a:cxn>
              <a:cxn ang="0">
                <a:pos x="615" y="112"/>
              </a:cxn>
              <a:cxn ang="0">
                <a:pos x="4434" y="104"/>
              </a:cxn>
              <a:cxn ang="0">
                <a:pos x="4434" y="173"/>
              </a:cxn>
              <a:cxn ang="0">
                <a:pos x="615" y="161"/>
              </a:cxn>
              <a:cxn ang="0">
                <a:pos x="615" y="211"/>
              </a:cxn>
              <a:cxn ang="0">
                <a:pos x="31" y="211"/>
              </a:cxn>
              <a:cxn ang="0">
                <a:pos x="31" y="161"/>
              </a:cxn>
              <a:cxn ang="0">
                <a:pos x="0" y="157"/>
              </a:cxn>
              <a:cxn ang="0">
                <a:pos x="0" y="110"/>
              </a:cxn>
            </a:cxnLst>
            <a:rect l="0" t="0" r="r" b="b"/>
            <a:pathLst>
              <a:path w="4434" h="211">
                <a:moveTo>
                  <a:pt x="0" y="110"/>
                </a:moveTo>
                <a:lnTo>
                  <a:pt x="97" y="112"/>
                </a:lnTo>
                <a:lnTo>
                  <a:pt x="100" y="152"/>
                </a:lnTo>
                <a:lnTo>
                  <a:pt x="131" y="152"/>
                </a:lnTo>
                <a:lnTo>
                  <a:pt x="131" y="188"/>
                </a:lnTo>
                <a:lnTo>
                  <a:pt x="186" y="186"/>
                </a:lnTo>
                <a:lnTo>
                  <a:pt x="190" y="20"/>
                </a:lnTo>
                <a:lnTo>
                  <a:pt x="276" y="20"/>
                </a:lnTo>
                <a:lnTo>
                  <a:pt x="273" y="138"/>
                </a:lnTo>
                <a:lnTo>
                  <a:pt x="337" y="137"/>
                </a:lnTo>
                <a:lnTo>
                  <a:pt x="337" y="2"/>
                </a:lnTo>
                <a:lnTo>
                  <a:pt x="399" y="0"/>
                </a:lnTo>
                <a:lnTo>
                  <a:pt x="401" y="166"/>
                </a:lnTo>
                <a:lnTo>
                  <a:pt x="420" y="161"/>
                </a:lnTo>
                <a:lnTo>
                  <a:pt x="418" y="76"/>
                </a:lnTo>
                <a:lnTo>
                  <a:pt x="503" y="76"/>
                </a:lnTo>
                <a:lnTo>
                  <a:pt x="503" y="37"/>
                </a:lnTo>
                <a:lnTo>
                  <a:pt x="591" y="42"/>
                </a:lnTo>
                <a:lnTo>
                  <a:pt x="591" y="76"/>
                </a:lnTo>
                <a:lnTo>
                  <a:pt x="614" y="76"/>
                </a:lnTo>
                <a:lnTo>
                  <a:pt x="615" y="112"/>
                </a:lnTo>
                <a:lnTo>
                  <a:pt x="4434" y="104"/>
                </a:lnTo>
                <a:lnTo>
                  <a:pt x="4434" y="173"/>
                </a:lnTo>
                <a:lnTo>
                  <a:pt x="615" y="161"/>
                </a:lnTo>
                <a:lnTo>
                  <a:pt x="615" y="211"/>
                </a:lnTo>
                <a:lnTo>
                  <a:pt x="31" y="211"/>
                </a:lnTo>
                <a:lnTo>
                  <a:pt x="31" y="161"/>
                </a:lnTo>
                <a:lnTo>
                  <a:pt x="0" y="157"/>
                </a:lnTo>
                <a:lnTo>
                  <a:pt x="0" y="110"/>
                </a:lnTo>
                <a:close/>
              </a:path>
            </a:pathLst>
          </a:custGeom>
          <a:gradFill rotWithShape="1">
            <a:gsLst>
              <a:gs pos="0">
                <a:srgbClr val="2646A0"/>
              </a:gs>
              <a:gs pos="100000">
                <a:schemeClr val="bg1"/>
              </a:gs>
            </a:gsLst>
            <a:lin ang="0" scaled="1"/>
          </a:gradFill>
          <a:ln w="19050" cmpd="sng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42" name="WordArt 9"/>
          <p:cNvSpPr>
            <a:spLocks noChangeArrowheads="1" noChangeShapeType="1" noTextEdit="1"/>
          </p:cNvSpPr>
          <p:nvPr/>
        </p:nvSpPr>
        <p:spPr bwMode="auto">
          <a:xfrm rot="190062">
            <a:off x="166688" y="8515350"/>
            <a:ext cx="660400" cy="3429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4870"/>
              </a:avLst>
            </a:prstTxWarp>
          </a:bodyPr>
          <a:lstStyle/>
          <a:p>
            <a:r>
              <a:rPr lang="en-US" sz="2800" kern="10" spc="56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CASOS</a:t>
            </a:r>
          </a:p>
        </p:txBody>
      </p:sp>
      <p:sp>
        <p:nvSpPr>
          <p:cNvPr id="70666" name="Freeform 10"/>
          <p:cNvSpPr>
            <a:spLocks/>
          </p:cNvSpPr>
          <p:nvPr/>
        </p:nvSpPr>
        <p:spPr bwMode="auto">
          <a:xfrm>
            <a:off x="0" y="8948738"/>
            <a:ext cx="7042150" cy="358775"/>
          </a:xfrm>
          <a:custGeom>
            <a:avLst/>
            <a:gdLst/>
            <a:ahLst/>
            <a:cxnLst>
              <a:cxn ang="0">
                <a:pos x="0" y="102"/>
              </a:cxn>
              <a:cxn ang="0">
                <a:pos x="1" y="29"/>
              </a:cxn>
              <a:cxn ang="0">
                <a:pos x="66" y="26"/>
              </a:cxn>
              <a:cxn ang="0">
                <a:pos x="64" y="149"/>
              </a:cxn>
              <a:cxn ang="0">
                <a:pos x="143" y="149"/>
              </a:cxn>
              <a:cxn ang="0">
                <a:pos x="143" y="74"/>
              </a:cxn>
              <a:cxn ang="0">
                <a:pos x="225" y="74"/>
              </a:cxn>
              <a:cxn ang="0">
                <a:pos x="225" y="149"/>
              </a:cxn>
              <a:cxn ang="0">
                <a:pos x="254" y="149"/>
              </a:cxn>
              <a:cxn ang="0">
                <a:pos x="254" y="50"/>
              </a:cxn>
              <a:cxn ang="0">
                <a:pos x="420" y="50"/>
              </a:cxn>
              <a:cxn ang="0">
                <a:pos x="420" y="0"/>
              </a:cxn>
              <a:cxn ang="0">
                <a:pos x="468" y="2"/>
              </a:cxn>
              <a:cxn ang="0">
                <a:pos x="466" y="154"/>
              </a:cxn>
              <a:cxn ang="0">
                <a:pos x="482" y="154"/>
              </a:cxn>
              <a:cxn ang="0">
                <a:pos x="484" y="50"/>
              </a:cxn>
              <a:cxn ang="0">
                <a:pos x="531" y="50"/>
              </a:cxn>
              <a:cxn ang="0">
                <a:pos x="531" y="149"/>
              </a:cxn>
              <a:cxn ang="0">
                <a:pos x="559" y="149"/>
              </a:cxn>
              <a:cxn ang="0">
                <a:pos x="559" y="99"/>
              </a:cxn>
              <a:cxn ang="0">
                <a:pos x="4436" y="114"/>
              </a:cxn>
              <a:cxn ang="0">
                <a:pos x="4436" y="226"/>
              </a:cxn>
              <a:cxn ang="0">
                <a:pos x="0" y="214"/>
              </a:cxn>
              <a:cxn ang="0">
                <a:pos x="0" y="104"/>
              </a:cxn>
              <a:cxn ang="0">
                <a:pos x="0" y="102"/>
              </a:cxn>
            </a:cxnLst>
            <a:rect l="0" t="0" r="r" b="b"/>
            <a:pathLst>
              <a:path w="4436" h="226">
                <a:moveTo>
                  <a:pt x="0" y="102"/>
                </a:moveTo>
                <a:lnTo>
                  <a:pt x="1" y="29"/>
                </a:lnTo>
                <a:lnTo>
                  <a:pt x="66" y="26"/>
                </a:lnTo>
                <a:lnTo>
                  <a:pt x="64" y="149"/>
                </a:lnTo>
                <a:lnTo>
                  <a:pt x="143" y="149"/>
                </a:lnTo>
                <a:lnTo>
                  <a:pt x="143" y="74"/>
                </a:lnTo>
                <a:lnTo>
                  <a:pt x="225" y="74"/>
                </a:lnTo>
                <a:lnTo>
                  <a:pt x="225" y="149"/>
                </a:lnTo>
                <a:lnTo>
                  <a:pt x="254" y="149"/>
                </a:lnTo>
                <a:lnTo>
                  <a:pt x="254" y="50"/>
                </a:lnTo>
                <a:lnTo>
                  <a:pt x="420" y="50"/>
                </a:lnTo>
                <a:lnTo>
                  <a:pt x="420" y="0"/>
                </a:lnTo>
                <a:lnTo>
                  <a:pt x="468" y="2"/>
                </a:lnTo>
                <a:lnTo>
                  <a:pt x="466" y="154"/>
                </a:lnTo>
                <a:lnTo>
                  <a:pt x="482" y="154"/>
                </a:lnTo>
                <a:lnTo>
                  <a:pt x="484" y="50"/>
                </a:lnTo>
                <a:lnTo>
                  <a:pt x="531" y="50"/>
                </a:lnTo>
                <a:lnTo>
                  <a:pt x="531" y="149"/>
                </a:lnTo>
                <a:lnTo>
                  <a:pt x="559" y="149"/>
                </a:lnTo>
                <a:lnTo>
                  <a:pt x="559" y="99"/>
                </a:lnTo>
                <a:lnTo>
                  <a:pt x="4436" y="114"/>
                </a:lnTo>
                <a:lnTo>
                  <a:pt x="4436" y="226"/>
                </a:lnTo>
                <a:lnTo>
                  <a:pt x="0" y="214"/>
                </a:lnTo>
                <a:lnTo>
                  <a:pt x="0" y="104"/>
                </a:lnTo>
                <a:lnTo>
                  <a:pt x="0" y="102"/>
                </a:lnTo>
                <a:close/>
              </a:path>
            </a:pathLst>
          </a:custGeom>
          <a:gradFill rotWithShape="1">
            <a:gsLst>
              <a:gs pos="0">
                <a:srgbClr val="7499BE"/>
              </a:gs>
              <a:gs pos="100000">
                <a:schemeClr val="bg1"/>
              </a:gs>
            </a:gsLst>
            <a:lin ang="0" scaled="1"/>
          </a:gradFill>
          <a:ln w="19050" cmpd="sng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4344" name="Group 11"/>
          <p:cNvGrpSpPr>
            <a:grpSpLocks/>
          </p:cNvGrpSpPr>
          <p:nvPr/>
        </p:nvGrpSpPr>
        <p:grpSpPr bwMode="auto">
          <a:xfrm>
            <a:off x="34925" y="8791575"/>
            <a:ext cx="923925" cy="473075"/>
            <a:chOff x="2352" y="1584"/>
            <a:chExt cx="1056" cy="624"/>
          </a:xfrm>
        </p:grpSpPr>
        <p:sp>
          <p:nvSpPr>
            <p:cNvPr id="70668" name="Line 12"/>
            <p:cNvSpPr>
              <a:spLocks noChangeShapeType="1"/>
            </p:cNvSpPr>
            <p:nvPr userDrawn="1"/>
          </p:nvSpPr>
          <p:spPr bwMode="auto">
            <a:xfrm flipV="1">
              <a:off x="2592" y="1632"/>
              <a:ext cx="62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669" name="Line 13"/>
            <p:cNvSpPr>
              <a:spLocks noChangeShapeType="1"/>
            </p:cNvSpPr>
            <p:nvPr userDrawn="1"/>
          </p:nvSpPr>
          <p:spPr bwMode="auto">
            <a:xfrm flipH="1" flipV="1">
              <a:off x="2592" y="1728"/>
              <a:ext cx="288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670" name="Rectangle 14"/>
            <p:cNvSpPr>
              <a:spLocks noChangeArrowheads="1"/>
            </p:cNvSpPr>
            <p:nvPr userDrawn="1"/>
          </p:nvSpPr>
          <p:spPr bwMode="auto">
            <a:xfrm>
              <a:off x="2880" y="1825"/>
              <a:ext cx="240" cy="38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671" name="Oval 15"/>
            <p:cNvSpPr>
              <a:spLocks noChangeArrowheads="1"/>
            </p:cNvSpPr>
            <p:nvPr userDrawn="1"/>
          </p:nvSpPr>
          <p:spPr bwMode="auto">
            <a:xfrm>
              <a:off x="2352" y="1680"/>
              <a:ext cx="288" cy="2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672" name="Oval 16"/>
            <p:cNvSpPr>
              <a:spLocks noChangeArrowheads="1"/>
            </p:cNvSpPr>
            <p:nvPr userDrawn="1"/>
          </p:nvSpPr>
          <p:spPr bwMode="auto">
            <a:xfrm>
              <a:off x="3168" y="1584"/>
              <a:ext cx="240" cy="24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673" name="Oval 17"/>
            <p:cNvSpPr>
              <a:spLocks noChangeArrowheads="1"/>
            </p:cNvSpPr>
            <p:nvPr userDrawn="1"/>
          </p:nvSpPr>
          <p:spPr bwMode="auto">
            <a:xfrm>
              <a:off x="2399" y="1777"/>
              <a:ext cx="47" cy="46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674" name="Oval 18"/>
            <p:cNvSpPr>
              <a:spLocks noChangeArrowheads="1"/>
            </p:cNvSpPr>
            <p:nvPr userDrawn="1"/>
          </p:nvSpPr>
          <p:spPr bwMode="auto">
            <a:xfrm>
              <a:off x="2495" y="1873"/>
              <a:ext cx="47" cy="46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675" name="Oval 19"/>
            <p:cNvSpPr>
              <a:spLocks noChangeArrowheads="1"/>
            </p:cNvSpPr>
            <p:nvPr userDrawn="1"/>
          </p:nvSpPr>
          <p:spPr bwMode="auto">
            <a:xfrm>
              <a:off x="2495" y="1728"/>
              <a:ext cx="47" cy="46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676" name="Oval 20"/>
            <p:cNvSpPr>
              <a:spLocks noChangeArrowheads="1"/>
            </p:cNvSpPr>
            <p:nvPr userDrawn="1"/>
          </p:nvSpPr>
          <p:spPr bwMode="auto">
            <a:xfrm>
              <a:off x="3312" y="1632"/>
              <a:ext cx="47" cy="46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677" name="Oval 21"/>
            <p:cNvSpPr>
              <a:spLocks noChangeArrowheads="1"/>
            </p:cNvSpPr>
            <p:nvPr userDrawn="1"/>
          </p:nvSpPr>
          <p:spPr bwMode="auto">
            <a:xfrm>
              <a:off x="3216" y="1728"/>
              <a:ext cx="47" cy="46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4355" name="Group 22"/>
            <p:cNvGrpSpPr>
              <a:grpSpLocks/>
            </p:cNvGrpSpPr>
            <p:nvPr userDrawn="1"/>
          </p:nvGrpSpPr>
          <p:grpSpPr bwMode="auto">
            <a:xfrm>
              <a:off x="2904" y="1848"/>
              <a:ext cx="191" cy="336"/>
              <a:chOff x="2880" y="1872"/>
              <a:chExt cx="191" cy="336"/>
            </a:xfrm>
          </p:grpSpPr>
          <p:sp>
            <p:nvSpPr>
              <p:cNvPr id="70679" name="Oval 23"/>
              <p:cNvSpPr>
                <a:spLocks noChangeArrowheads="1"/>
              </p:cNvSpPr>
              <p:nvPr userDrawn="1"/>
            </p:nvSpPr>
            <p:spPr bwMode="auto">
              <a:xfrm>
                <a:off x="2976" y="1872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680" name="Oval 24"/>
              <p:cNvSpPr>
                <a:spLocks noChangeArrowheads="1"/>
              </p:cNvSpPr>
              <p:nvPr userDrawn="1"/>
            </p:nvSpPr>
            <p:spPr bwMode="auto">
              <a:xfrm>
                <a:off x="2927" y="1968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681" name="Oval 25"/>
              <p:cNvSpPr>
                <a:spLocks noChangeArrowheads="1"/>
              </p:cNvSpPr>
              <p:nvPr userDrawn="1"/>
            </p:nvSpPr>
            <p:spPr bwMode="auto">
              <a:xfrm>
                <a:off x="2880" y="2064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682" name="Oval 26"/>
              <p:cNvSpPr>
                <a:spLocks noChangeArrowheads="1"/>
              </p:cNvSpPr>
              <p:nvPr userDrawn="1"/>
            </p:nvSpPr>
            <p:spPr bwMode="auto">
              <a:xfrm>
                <a:off x="2927" y="2161"/>
                <a:ext cx="49" cy="48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683" name="Oval 27"/>
              <p:cNvSpPr>
                <a:spLocks noChangeArrowheads="1"/>
              </p:cNvSpPr>
              <p:nvPr userDrawn="1"/>
            </p:nvSpPr>
            <p:spPr bwMode="auto">
              <a:xfrm>
                <a:off x="2976" y="2064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684" name="Oval 28"/>
              <p:cNvSpPr>
                <a:spLocks noChangeArrowheads="1"/>
              </p:cNvSpPr>
              <p:nvPr userDrawn="1"/>
            </p:nvSpPr>
            <p:spPr bwMode="auto">
              <a:xfrm>
                <a:off x="3023" y="1968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cxnSp>
          <p:nvCxnSpPr>
            <p:cNvPr id="14356" name="AutoShape 29"/>
            <p:cNvCxnSpPr>
              <a:cxnSpLocks noChangeShapeType="1"/>
              <a:stCxn id="70673" idx="7"/>
              <a:endCxn id="70675" idx="2"/>
            </p:cNvCxnSpPr>
            <p:nvPr userDrawn="1"/>
          </p:nvCxnSpPr>
          <p:spPr bwMode="auto">
            <a:xfrm flipV="1">
              <a:off x="2440" y="1752"/>
              <a:ext cx="56" cy="3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57" name="AutoShape 30"/>
            <p:cNvCxnSpPr>
              <a:cxnSpLocks noChangeShapeType="1"/>
              <a:stCxn id="70673" idx="5"/>
              <a:endCxn id="70674" idx="1"/>
            </p:cNvCxnSpPr>
            <p:nvPr userDrawn="1"/>
          </p:nvCxnSpPr>
          <p:spPr bwMode="auto">
            <a:xfrm>
              <a:off x="2440" y="1816"/>
              <a:ext cx="63" cy="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358" name="AutoShape 31"/>
            <p:cNvCxnSpPr>
              <a:cxnSpLocks noChangeShapeType="1"/>
              <a:stCxn id="70675" idx="4"/>
              <a:endCxn id="70674" idx="0"/>
            </p:cNvCxnSpPr>
            <p:nvPr userDrawn="1"/>
          </p:nvCxnSpPr>
          <p:spPr bwMode="auto">
            <a:xfrm>
              <a:off x="2520" y="1775"/>
              <a:ext cx="0" cy="9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0688" name="Line 32"/>
            <p:cNvSpPr>
              <a:spLocks noChangeShapeType="1"/>
            </p:cNvSpPr>
            <p:nvPr userDrawn="1"/>
          </p:nvSpPr>
          <p:spPr bwMode="auto">
            <a:xfrm flipV="1">
              <a:off x="2927" y="1873"/>
              <a:ext cx="96" cy="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689" name="Line 33"/>
            <p:cNvSpPr>
              <a:spLocks noChangeShapeType="1"/>
            </p:cNvSpPr>
            <p:nvPr userDrawn="1"/>
          </p:nvSpPr>
          <p:spPr bwMode="auto">
            <a:xfrm>
              <a:off x="2927" y="2064"/>
              <a:ext cx="49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690" name="Line 34"/>
            <p:cNvSpPr>
              <a:spLocks noChangeShapeType="1"/>
            </p:cNvSpPr>
            <p:nvPr userDrawn="1"/>
          </p:nvSpPr>
          <p:spPr bwMode="auto">
            <a:xfrm>
              <a:off x="2976" y="1967"/>
              <a:ext cx="47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691" name="Line 35"/>
            <p:cNvSpPr>
              <a:spLocks noChangeShapeType="1"/>
            </p:cNvSpPr>
            <p:nvPr userDrawn="1"/>
          </p:nvSpPr>
          <p:spPr bwMode="auto">
            <a:xfrm>
              <a:off x="3023" y="1873"/>
              <a:ext cx="49" cy="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 smtClean="0"/>
            </a:lvl1pPr>
          </a:lstStyle>
          <a:p>
            <a:pPr>
              <a:defRPr/>
            </a:pPr>
            <a:r>
              <a:rPr lang="en-US"/>
              <a:t>CASOS: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 smtClean="0"/>
            </a:lvl1pPr>
          </a:lstStyle>
          <a:p>
            <a:pPr>
              <a:defRPr/>
            </a:pPr>
            <a:r>
              <a:rPr lang="en-US"/>
              <a:t>Name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BBE01AEF-A6FB-4CBF-A1CC-2658BDAEF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CASOS: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Name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F7A1B9-9402-4F22-80C0-A3E2129F2561}" type="slidenum">
              <a:rPr lang="en-US"/>
              <a:pPr/>
              <a:t>1</a:t>
            </a:fld>
            <a:endParaRPr lang="en-US"/>
          </a:p>
        </p:txBody>
      </p:sp>
      <p:sp>
        <p:nvSpPr>
          <p:cNvPr id="92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62200"/>
            <a:ext cx="2057400" cy="220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62200"/>
            <a:ext cx="6019800" cy="220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Name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1/16/2008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12F5D3F9-9609-4546-9C19-2439DB44E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G.P. Morgan &amp; K.M. </a:t>
            </a:r>
            <a:r>
              <a:rPr lang="en-US" dirty="0" err="1" smtClean="0"/>
              <a:t>Carley</a:t>
            </a:r>
            <a:endParaRPr lang="en-US" dirty="0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93D7026C-F55B-451C-9923-772FE646C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Name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1/16/2008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90E4CCA8-F6DF-4E40-B7D1-5C88BAA37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Name</a:t>
            </a:r>
          </a:p>
        </p:txBody>
      </p:sp>
      <p:sp>
        <p:nvSpPr>
          <p:cNvPr id="6" name="Rectangle 6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1/16/2008</a:t>
            </a:r>
          </a:p>
        </p:txBody>
      </p:sp>
      <p:sp>
        <p:nvSpPr>
          <p:cNvPr id="7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DD6408C6-CA98-4368-89EB-099F8159B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Name</a:t>
            </a:r>
          </a:p>
        </p:txBody>
      </p:sp>
      <p:sp>
        <p:nvSpPr>
          <p:cNvPr id="8" name="Rectangle 6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1/16/2008</a:t>
            </a:r>
          </a:p>
        </p:txBody>
      </p:sp>
      <p:sp>
        <p:nvSpPr>
          <p:cNvPr id="9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698E4D52-56BA-4045-9435-0D3ED5918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Name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1/16/2008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D331218A-176F-4C2F-A5BF-D2D9891F7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Name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1/16/2008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B0ACB312-2149-406F-A2F3-B8A250D74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Name</a:t>
            </a:r>
          </a:p>
        </p:txBody>
      </p:sp>
      <p:sp>
        <p:nvSpPr>
          <p:cNvPr id="6" name="Rectangle 6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1/16/2008</a:t>
            </a:r>
          </a:p>
        </p:txBody>
      </p:sp>
      <p:sp>
        <p:nvSpPr>
          <p:cNvPr id="7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4DCBD8D5-5A08-4A03-B66F-E6677BD77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Name</a:t>
            </a:r>
          </a:p>
        </p:txBody>
      </p:sp>
      <p:sp>
        <p:nvSpPr>
          <p:cNvPr id="6" name="Rectangle 6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1/16/2008</a:t>
            </a:r>
          </a:p>
        </p:txBody>
      </p:sp>
      <p:sp>
        <p:nvSpPr>
          <p:cNvPr id="7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79E30802-0854-468A-9FA5-01C44F674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Name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1/16/2008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E14FC7F3-E7CA-4B55-9AE4-255AFEA4A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Name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1/16/2008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4EB0B88C-ECD3-46F8-8734-6B18018AB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3657600"/>
            <a:ext cx="3238500" cy="91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657600"/>
            <a:ext cx="3238500" cy="91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9" name="Freeform 53"/>
          <p:cNvSpPr>
            <a:spLocks/>
          </p:cNvSpPr>
          <p:nvPr userDrawn="1"/>
        </p:nvSpPr>
        <p:spPr bwMode="auto">
          <a:xfrm>
            <a:off x="1588" y="1295400"/>
            <a:ext cx="9163050" cy="647700"/>
          </a:xfrm>
          <a:custGeom>
            <a:avLst/>
            <a:gdLst/>
            <a:ahLst/>
            <a:cxnLst>
              <a:cxn ang="0">
                <a:pos x="0" y="216"/>
              </a:cxn>
              <a:cxn ang="0">
                <a:pos x="2520" y="216"/>
              </a:cxn>
              <a:cxn ang="0">
                <a:pos x="2522" y="294"/>
              </a:cxn>
              <a:cxn ang="0">
                <a:pos x="2574" y="294"/>
              </a:cxn>
              <a:cxn ang="0">
                <a:pos x="2574" y="363"/>
              </a:cxn>
              <a:cxn ang="0">
                <a:pos x="2670" y="360"/>
              </a:cxn>
              <a:cxn ang="0">
                <a:pos x="2676" y="39"/>
              </a:cxn>
              <a:cxn ang="0">
                <a:pos x="2826" y="39"/>
              </a:cxn>
              <a:cxn ang="0">
                <a:pos x="2820" y="267"/>
              </a:cxn>
              <a:cxn ang="0">
                <a:pos x="2931" y="264"/>
              </a:cxn>
              <a:cxn ang="0">
                <a:pos x="2931" y="3"/>
              </a:cxn>
              <a:cxn ang="0">
                <a:pos x="3039" y="0"/>
              </a:cxn>
              <a:cxn ang="0">
                <a:pos x="3042" y="321"/>
              </a:cxn>
              <a:cxn ang="0">
                <a:pos x="3075" y="312"/>
              </a:cxn>
              <a:cxn ang="0">
                <a:pos x="3071" y="147"/>
              </a:cxn>
              <a:cxn ang="0">
                <a:pos x="3218" y="147"/>
              </a:cxn>
              <a:cxn ang="0">
                <a:pos x="3219" y="72"/>
              </a:cxn>
              <a:cxn ang="0">
                <a:pos x="3371" y="81"/>
              </a:cxn>
              <a:cxn ang="0">
                <a:pos x="3370" y="146"/>
              </a:cxn>
              <a:cxn ang="0">
                <a:pos x="3410" y="147"/>
              </a:cxn>
              <a:cxn ang="0">
                <a:pos x="3411" y="216"/>
              </a:cxn>
              <a:cxn ang="0">
                <a:pos x="5772" y="216"/>
              </a:cxn>
              <a:cxn ang="0">
                <a:pos x="5769" y="312"/>
              </a:cxn>
              <a:cxn ang="0">
                <a:pos x="3411" y="312"/>
              </a:cxn>
              <a:cxn ang="0">
                <a:pos x="3411" y="408"/>
              </a:cxn>
              <a:cxn ang="0">
                <a:pos x="2403" y="408"/>
              </a:cxn>
              <a:cxn ang="0">
                <a:pos x="2403" y="312"/>
              </a:cxn>
              <a:cxn ang="0">
                <a:pos x="0" y="306"/>
              </a:cxn>
              <a:cxn ang="0">
                <a:pos x="0" y="216"/>
              </a:cxn>
            </a:cxnLst>
            <a:rect l="0" t="0" r="r" b="b"/>
            <a:pathLst>
              <a:path w="5772" h="408">
                <a:moveTo>
                  <a:pt x="0" y="216"/>
                </a:moveTo>
                <a:lnTo>
                  <a:pt x="2520" y="216"/>
                </a:lnTo>
                <a:lnTo>
                  <a:pt x="2522" y="294"/>
                </a:lnTo>
                <a:lnTo>
                  <a:pt x="2574" y="294"/>
                </a:lnTo>
                <a:lnTo>
                  <a:pt x="2574" y="363"/>
                </a:lnTo>
                <a:lnTo>
                  <a:pt x="2670" y="360"/>
                </a:lnTo>
                <a:lnTo>
                  <a:pt x="2676" y="39"/>
                </a:lnTo>
                <a:lnTo>
                  <a:pt x="2826" y="39"/>
                </a:lnTo>
                <a:lnTo>
                  <a:pt x="2820" y="267"/>
                </a:lnTo>
                <a:lnTo>
                  <a:pt x="2931" y="264"/>
                </a:lnTo>
                <a:lnTo>
                  <a:pt x="2931" y="3"/>
                </a:lnTo>
                <a:lnTo>
                  <a:pt x="3039" y="0"/>
                </a:lnTo>
                <a:lnTo>
                  <a:pt x="3042" y="321"/>
                </a:lnTo>
                <a:lnTo>
                  <a:pt x="3075" y="312"/>
                </a:lnTo>
                <a:lnTo>
                  <a:pt x="3071" y="147"/>
                </a:lnTo>
                <a:lnTo>
                  <a:pt x="3218" y="147"/>
                </a:lnTo>
                <a:lnTo>
                  <a:pt x="3219" y="72"/>
                </a:lnTo>
                <a:lnTo>
                  <a:pt x="3371" y="81"/>
                </a:lnTo>
                <a:lnTo>
                  <a:pt x="3370" y="146"/>
                </a:lnTo>
                <a:lnTo>
                  <a:pt x="3410" y="147"/>
                </a:lnTo>
                <a:lnTo>
                  <a:pt x="3411" y="216"/>
                </a:lnTo>
                <a:lnTo>
                  <a:pt x="5772" y="216"/>
                </a:lnTo>
                <a:lnTo>
                  <a:pt x="5769" y="312"/>
                </a:lnTo>
                <a:lnTo>
                  <a:pt x="3411" y="312"/>
                </a:lnTo>
                <a:lnTo>
                  <a:pt x="3411" y="408"/>
                </a:lnTo>
                <a:lnTo>
                  <a:pt x="2403" y="408"/>
                </a:lnTo>
                <a:lnTo>
                  <a:pt x="2403" y="312"/>
                </a:lnTo>
                <a:lnTo>
                  <a:pt x="0" y="306"/>
                </a:lnTo>
                <a:lnTo>
                  <a:pt x="0" y="21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2646A0"/>
              </a:gs>
              <a:gs pos="100000">
                <a:schemeClr val="bg1"/>
              </a:gs>
            </a:gsLst>
            <a:lin ang="0" scaled="1"/>
          </a:gradFill>
          <a:ln w="19050" cmpd="sng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362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Talk Title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4800600" y="6248400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1200" b="1"/>
              <a:t>Center for Computational Analysis of </a:t>
            </a:r>
          </a:p>
          <a:p>
            <a:pPr algn="r">
              <a:defRPr/>
            </a:pPr>
            <a:r>
              <a:rPr lang="en-US" sz="1200" b="1"/>
              <a:t>Social and Organizational Systems</a:t>
            </a:r>
          </a:p>
          <a:p>
            <a:pPr algn="r">
              <a:defRPr/>
            </a:pPr>
            <a:r>
              <a:rPr lang="en-US" sz="1200" b="1"/>
              <a:t>http://www.casos.cs.cmu.edu/</a:t>
            </a:r>
          </a:p>
        </p:txBody>
      </p:sp>
      <p:pic>
        <p:nvPicPr>
          <p:cNvPr id="1029" name="Picture 1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33800" y="6477000"/>
            <a:ext cx="2041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59" descr="ISR_blu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" y="6477000"/>
            <a:ext cx="990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WordArt 60"/>
          <p:cNvSpPr>
            <a:spLocks noChangeArrowheads="1" noChangeShapeType="1" noTextEdit="1"/>
          </p:cNvSpPr>
          <p:nvPr userDrawn="1"/>
        </p:nvSpPr>
        <p:spPr bwMode="auto">
          <a:xfrm rot="190062">
            <a:off x="4013200" y="609600"/>
            <a:ext cx="1143000" cy="6635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4870"/>
              </a:avLst>
            </a:prstTxWarp>
          </a:bodyPr>
          <a:lstStyle/>
          <a:p>
            <a:r>
              <a:rPr lang="en-US" sz="2800" kern="10" spc="56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CASOS</a:t>
            </a:r>
          </a:p>
        </p:txBody>
      </p:sp>
      <p:sp>
        <p:nvSpPr>
          <p:cNvPr id="14397" name="Freeform 61"/>
          <p:cNvSpPr>
            <a:spLocks/>
          </p:cNvSpPr>
          <p:nvPr userDrawn="1"/>
        </p:nvSpPr>
        <p:spPr bwMode="auto">
          <a:xfrm>
            <a:off x="-4763" y="1447800"/>
            <a:ext cx="9177338" cy="681038"/>
          </a:xfrm>
          <a:custGeom>
            <a:avLst/>
            <a:gdLst/>
            <a:ahLst/>
            <a:cxnLst>
              <a:cxn ang="0">
                <a:pos x="2349" y="198"/>
              </a:cxn>
              <a:cxn ang="0">
                <a:pos x="2351" y="56"/>
              </a:cxn>
              <a:cxn ang="0">
                <a:pos x="2463" y="51"/>
              </a:cxn>
              <a:cxn ang="0">
                <a:pos x="2460" y="288"/>
              </a:cxn>
              <a:cxn ang="0">
                <a:pos x="2595" y="288"/>
              </a:cxn>
              <a:cxn ang="0">
                <a:pos x="2595" y="144"/>
              </a:cxn>
              <a:cxn ang="0">
                <a:pos x="2739" y="144"/>
              </a:cxn>
              <a:cxn ang="0">
                <a:pos x="2739" y="288"/>
              </a:cxn>
              <a:cxn ang="0">
                <a:pos x="2787" y="288"/>
              </a:cxn>
              <a:cxn ang="0">
                <a:pos x="2787" y="96"/>
              </a:cxn>
              <a:cxn ang="0">
                <a:pos x="3075" y="96"/>
              </a:cxn>
              <a:cxn ang="0">
                <a:pos x="3075" y="0"/>
              </a:cxn>
              <a:cxn ang="0">
                <a:pos x="3159" y="3"/>
              </a:cxn>
              <a:cxn ang="0">
                <a:pos x="3156" y="297"/>
              </a:cxn>
              <a:cxn ang="0">
                <a:pos x="3183" y="297"/>
              </a:cxn>
              <a:cxn ang="0">
                <a:pos x="3186" y="96"/>
              </a:cxn>
              <a:cxn ang="0">
                <a:pos x="3267" y="96"/>
              </a:cxn>
              <a:cxn ang="0">
                <a:pos x="3267" y="288"/>
              </a:cxn>
              <a:cxn ang="0">
                <a:pos x="3315" y="288"/>
              </a:cxn>
              <a:cxn ang="0">
                <a:pos x="3315" y="192"/>
              </a:cxn>
              <a:cxn ang="0">
                <a:pos x="5781" y="192"/>
              </a:cxn>
              <a:cxn ang="0">
                <a:pos x="5775" y="429"/>
              </a:cxn>
              <a:cxn ang="0">
                <a:pos x="0" y="429"/>
              </a:cxn>
              <a:cxn ang="0">
                <a:pos x="3" y="198"/>
              </a:cxn>
              <a:cxn ang="0">
                <a:pos x="2349" y="198"/>
              </a:cxn>
            </a:cxnLst>
            <a:rect l="0" t="0" r="r" b="b"/>
            <a:pathLst>
              <a:path w="5781" h="429">
                <a:moveTo>
                  <a:pt x="2349" y="198"/>
                </a:moveTo>
                <a:lnTo>
                  <a:pt x="2351" y="56"/>
                </a:lnTo>
                <a:lnTo>
                  <a:pt x="2463" y="51"/>
                </a:lnTo>
                <a:lnTo>
                  <a:pt x="2460" y="288"/>
                </a:lnTo>
                <a:lnTo>
                  <a:pt x="2595" y="288"/>
                </a:lnTo>
                <a:lnTo>
                  <a:pt x="2595" y="144"/>
                </a:lnTo>
                <a:lnTo>
                  <a:pt x="2739" y="144"/>
                </a:lnTo>
                <a:lnTo>
                  <a:pt x="2739" y="288"/>
                </a:lnTo>
                <a:lnTo>
                  <a:pt x="2787" y="288"/>
                </a:lnTo>
                <a:lnTo>
                  <a:pt x="2787" y="96"/>
                </a:lnTo>
                <a:lnTo>
                  <a:pt x="3075" y="96"/>
                </a:lnTo>
                <a:lnTo>
                  <a:pt x="3075" y="0"/>
                </a:lnTo>
                <a:lnTo>
                  <a:pt x="3159" y="3"/>
                </a:lnTo>
                <a:lnTo>
                  <a:pt x="3156" y="297"/>
                </a:lnTo>
                <a:lnTo>
                  <a:pt x="3183" y="297"/>
                </a:lnTo>
                <a:lnTo>
                  <a:pt x="3186" y="96"/>
                </a:lnTo>
                <a:lnTo>
                  <a:pt x="3267" y="96"/>
                </a:lnTo>
                <a:lnTo>
                  <a:pt x="3267" y="288"/>
                </a:lnTo>
                <a:lnTo>
                  <a:pt x="3315" y="288"/>
                </a:lnTo>
                <a:lnTo>
                  <a:pt x="3315" y="192"/>
                </a:lnTo>
                <a:lnTo>
                  <a:pt x="5781" y="192"/>
                </a:lnTo>
                <a:lnTo>
                  <a:pt x="5775" y="429"/>
                </a:lnTo>
                <a:lnTo>
                  <a:pt x="0" y="429"/>
                </a:lnTo>
                <a:lnTo>
                  <a:pt x="3" y="198"/>
                </a:lnTo>
                <a:lnTo>
                  <a:pt x="2349" y="19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7499BE"/>
              </a:gs>
              <a:gs pos="100000">
                <a:schemeClr val="bg1"/>
              </a:gs>
            </a:gsLst>
            <a:lin ang="0" scaled="1"/>
          </a:gradFill>
          <a:ln w="19050" cmpd="sng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3" name="Group 62"/>
          <p:cNvGrpSpPr>
            <a:grpSpLocks/>
          </p:cNvGrpSpPr>
          <p:nvPr userDrawn="1"/>
        </p:nvGrpSpPr>
        <p:grpSpPr bwMode="auto">
          <a:xfrm>
            <a:off x="3783013" y="1143000"/>
            <a:ext cx="1600200" cy="914400"/>
            <a:chOff x="2352" y="1584"/>
            <a:chExt cx="1056" cy="624"/>
          </a:xfrm>
        </p:grpSpPr>
        <p:sp>
          <p:nvSpPr>
            <p:cNvPr id="14399" name="Line 63"/>
            <p:cNvSpPr>
              <a:spLocks noChangeShapeType="1"/>
            </p:cNvSpPr>
            <p:nvPr userDrawn="1"/>
          </p:nvSpPr>
          <p:spPr bwMode="auto">
            <a:xfrm flipV="1">
              <a:off x="2592" y="1632"/>
              <a:ext cx="624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00" name="Line 64"/>
            <p:cNvSpPr>
              <a:spLocks noChangeShapeType="1"/>
            </p:cNvSpPr>
            <p:nvPr userDrawn="1"/>
          </p:nvSpPr>
          <p:spPr bwMode="auto">
            <a:xfrm flipH="1" flipV="1">
              <a:off x="2592" y="1728"/>
              <a:ext cx="288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01" name="Rectangle 65"/>
            <p:cNvSpPr>
              <a:spLocks noChangeArrowheads="1"/>
            </p:cNvSpPr>
            <p:nvPr userDrawn="1"/>
          </p:nvSpPr>
          <p:spPr bwMode="auto">
            <a:xfrm>
              <a:off x="2880" y="1825"/>
              <a:ext cx="240" cy="38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02" name="Oval 66"/>
            <p:cNvSpPr>
              <a:spLocks noChangeArrowheads="1"/>
            </p:cNvSpPr>
            <p:nvPr userDrawn="1"/>
          </p:nvSpPr>
          <p:spPr bwMode="auto">
            <a:xfrm>
              <a:off x="2352" y="1680"/>
              <a:ext cx="288" cy="2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03" name="Oval 67"/>
            <p:cNvSpPr>
              <a:spLocks noChangeArrowheads="1"/>
            </p:cNvSpPr>
            <p:nvPr userDrawn="1"/>
          </p:nvSpPr>
          <p:spPr bwMode="auto">
            <a:xfrm>
              <a:off x="3168" y="1584"/>
              <a:ext cx="240" cy="24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04" name="Oval 68"/>
            <p:cNvSpPr>
              <a:spLocks noChangeArrowheads="1"/>
            </p:cNvSpPr>
            <p:nvPr userDrawn="1"/>
          </p:nvSpPr>
          <p:spPr bwMode="auto">
            <a:xfrm>
              <a:off x="2400" y="1776"/>
              <a:ext cx="47" cy="48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05" name="Oval 69"/>
            <p:cNvSpPr>
              <a:spLocks noChangeArrowheads="1"/>
            </p:cNvSpPr>
            <p:nvPr userDrawn="1"/>
          </p:nvSpPr>
          <p:spPr bwMode="auto">
            <a:xfrm>
              <a:off x="2496" y="1872"/>
              <a:ext cx="47" cy="47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06" name="Oval 70"/>
            <p:cNvSpPr>
              <a:spLocks noChangeArrowheads="1"/>
            </p:cNvSpPr>
            <p:nvPr userDrawn="1"/>
          </p:nvSpPr>
          <p:spPr bwMode="auto">
            <a:xfrm>
              <a:off x="2496" y="1728"/>
              <a:ext cx="47" cy="47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07" name="Oval 71"/>
            <p:cNvSpPr>
              <a:spLocks noChangeArrowheads="1"/>
            </p:cNvSpPr>
            <p:nvPr userDrawn="1"/>
          </p:nvSpPr>
          <p:spPr bwMode="auto">
            <a:xfrm>
              <a:off x="3312" y="1632"/>
              <a:ext cx="47" cy="48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08" name="Oval 72"/>
            <p:cNvSpPr>
              <a:spLocks noChangeArrowheads="1"/>
            </p:cNvSpPr>
            <p:nvPr userDrawn="1"/>
          </p:nvSpPr>
          <p:spPr bwMode="auto">
            <a:xfrm>
              <a:off x="3216" y="1728"/>
              <a:ext cx="47" cy="47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5" name="Group 73"/>
            <p:cNvGrpSpPr>
              <a:grpSpLocks/>
            </p:cNvGrpSpPr>
            <p:nvPr userDrawn="1"/>
          </p:nvGrpSpPr>
          <p:grpSpPr bwMode="auto">
            <a:xfrm>
              <a:off x="2904" y="1848"/>
              <a:ext cx="191" cy="336"/>
              <a:chOff x="2880" y="1872"/>
              <a:chExt cx="191" cy="336"/>
            </a:xfrm>
          </p:grpSpPr>
          <p:sp>
            <p:nvSpPr>
              <p:cNvPr id="14410" name="Oval 74"/>
              <p:cNvSpPr>
                <a:spLocks noChangeArrowheads="1"/>
              </p:cNvSpPr>
              <p:nvPr userDrawn="1"/>
            </p:nvSpPr>
            <p:spPr bwMode="auto">
              <a:xfrm>
                <a:off x="2975" y="1872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411" name="Oval 75"/>
              <p:cNvSpPr>
                <a:spLocks noChangeArrowheads="1"/>
              </p:cNvSpPr>
              <p:nvPr userDrawn="1"/>
            </p:nvSpPr>
            <p:spPr bwMode="auto">
              <a:xfrm>
                <a:off x="2928" y="1969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412" name="Oval 76"/>
              <p:cNvSpPr>
                <a:spLocks noChangeArrowheads="1"/>
              </p:cNvSpPr>
              <p:nvPr userDrawn="1"/>
            </p:nvSpPr>
            <p:spPr bwMode="auto">
              <a:xfrm>
                <a:off x="2880" y="2064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413" name="Oval 77"/>
              <p:cNvSpPr>
                <a:spLocks noChangeArrowheads="1"/>
              </p:cNvSpPr>
              <p:nvPr userDrawn="1"/>
            </p:nvSpPr>
            <p:spPr bwMode="auto">
              <a:xfrm>
                <a:off x="2928" y="2160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414" name="Oval 78"/>
              <p:cNvSpPr>
                <a:spLocks noChangeArrowheads="1"/>
              </p:cNvSpPr>
              <p:nvPr userDrawn="1"/>
            </p:nvSpPr>
            <p:spPr bwMode="auto">
              <a:xfrm>
                <a:off x="2975" y="2064"/>
                <a:ext cx="47" cy="48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415" name="Oval 79"/>
              <p:cNvSpPr>
                <a:spLocks noChangeArrowheads="1"/>
              </p:cNvSpPr>
              <p:nvPr userDrawn="1"/>
            </p:nvSpPr>
            <p:spPr bwMode="auto">
              <a:xfrm>
                <a:off x="3024" y="1969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cxnSp>
          <p:nvCxnSpPr>
            <p:cNvPr id="1046" name="AutoShape 80"/>
            <p:cNvCxnSpPr>
              <a:cxnSpLocks noChangeShapeType="1"/>
              <a:stCxn id="14404" idx="7"/>
              <a:endCxn id="14406" idx="2"/>
            </p:cNvCxnSpPr>
            <p:nvPr userDrawn="1"/>
          </p:nvCxnSpPr>
          <p:spPr bwMode="auto">
            <a:xfrm flipV="1">
              <a:off x="2440" y="1752"/>
              <a:ext cx="56" cy="3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47" name="AutoShape 81"/>
            <p:cNvCxnSpPr>
              <a:cxnSpLocks noChangeShapeType="1"/>
              <a:stCxn id="14404" idx="5"/>
              <a:endCxn id="14405" idx="1"/>
            </p:cNvCxnSpPr>
            <p:nvPr userDrawn="1"/>
          </p:nvCxnSpPr>
          <p:spPr bwMode="auto">
            <a:xfrm>
              <a:off x="2440" y="1816"/>
              <a:ext cx="63" cy="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48" name="AutoShape 82"/>
            <p:cNvCxnSpPr>
              <a:cxnSpLocks noChangeShapeType="1"/>
              <a:stCxn id="14406" idx="4"/>
              <a:endCxn id="14405" idx="0"/>
            </p:cNvCxnSpPr>
            <p:nvPr userDrawn="1"/>
          </p:nvCxnSpPr>
          <p:spPr bwMode="auto">
            <a:xfrm>
              <a:off x="2520" y="1775"/>
              <a:ext cx="0" cy="9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4419" name="Line 83"/>
            <p:cNvSpPr>
              <a:spLocks noChangeShapeType="1"/>
            </p:cNvSpPr>
            <p:nvPr userDrawn="1"/>
          </p:nvSpPr>
          <p:spPr bwMode="auto">
            <a:xfrm flipV="1">
              <a:off x="2928" y="1872"/>
              <a:ext cx="95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20" name="Line 84"/>
            <p:cNvSpPr>
              <a:spLocks noChangeShapeType="1"/>
            </p:cNvSpPr>
            <p:nvPr userDrawn="1"/>
          </p:nvSpPr>
          <p:spPr bwMode="auto">
            <a:xfrm>
              <a:off x="2928" y="2064"/>
              <a:ext cx="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21" name="Line 85"/>
            <p:cNvSpPr>
              <a:spLocks noChangeShapeType="1"/>
            </p:cNvSpPr>
            <p:nvPr userDrawn="1"/>
          </p:nvSpPr>
          <p:spPr bwMode="auto">
            <a:xfrm>
              <a:off x="2976" y="1968"/>
              <a:ext cx="47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22" name="Line 86"/>
            <p:cNvSpPr>
              <a:spLocks noChangeShapeType="1"/>
            </p:cNvSpPr>
            <p:nvPr userDrawn="1"/>
          </p:nvSpPr>
          <p:spPr bwMode="auto">
            <a:xfrm>
              <a:off x="3024" y="1872"/>
              <a:ext cx="48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4" name="Rectangle 8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3657600"/>
            <a:ext cx="6629400" cy="914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Author’s Names</a:t>
            </a:r>
          </a:p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46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46A0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46A0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46A0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46A0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2646A0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2646A0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2646A0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2646A0"/>
          </a:solidFill>
          <a:latin typeface="Tahoma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lr>
          <a:srgbClr val="AB3913"/>
        </a:buClr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AB3913"/>
        </a:buClr>
        <a:defRPr>
          <a:solidFill>
            <a:schemeClr val="tx1"/>
          </a:solidFill>
          <a:latin typeface="+mn-lt"/>
        </a:defRPr>
      </a:lvl2pPr>
      <a:lvl3pPr marL="1085850" indent="-228600" algn="ctr" rtl="0" eaLnBrk="0" fontAlgn="base" hangingPunct="0">
        <a:spcBef>
          <a:spcPct val="20000"/>
        </a:spcBef>
        <a:spcAft>
          <a:spcPct val="0"/>
        </a:spcAft>
        <a:buClr>
          <a:srgbClr val="AB3913"/>
        </a:buClr>
        <a:defRPr>
          <a:solidFill>
            <a:schemeClr val="tx1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AB3913"/>
        </a:buClr>
        <a:defRPr>
          <a:solidFill>
            <a:schemeClr val="tx1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AB3913"/>
        </a:buClr>
        <a:defRPr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lr>
          <a:srgbClr val="AB3913"/>
        </a:buClr>
        <a:defRPr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lr>
          <a:srgbClr val="AB3913"/>
        </a:buClr>
        <a:defRPr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lr>
          <a:srgbClr val="AB3913"/>
        </a:buClr>
        <a:defRPr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lr>
          <a:srgbClr val="AB3913"/>
        </a:buClr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61"/>
          <p:cNvGrpSpPr>
            <a:grpSpLocks/>
          </p:cNvGrpSpPr>
          <p:nvPr userDrawn="1"/>
        </p:nvGrpSpPr>
        <p:grpSpPr bwMode="auto">
          <a:xfrm>
            <a:off x="0" y="6096000"/>
            <a:ext cx="9005888" cy="781050"/>
            <a:chOff x="0" y="3840"/>
            <a:chExt cx="5769" cy="492"/>
          </a:xfrm>
        </p:grpSpPr>
        <p:sp>
          <p:nvSpPr>
            <p:cNvPr id="17424" name="Freeform 16"/>
            <p:cNvSpPr>
              <a:spLocks/>
            </p:cNvSpPr>
            <p:nvPr userDrawn="1"/>
          </p:nvSpPr>
          <p:spPr bwMode="auto">
            <a:xfrm>
              <a:off x="2" y="4063"/>
              <a:ext cx="5767" cy="211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99" y="112"/>
                </a:cxn>
                <a:cxn ang="0">
                  <a:pos x="102" y="152"/>
                </a:cxn>
                <a:cxn ang="0">
                  <a:pos x="133" y="152"/>
                </a:cxn>
                <a:cxn ang="0">
                  <a:pos x="133" y="188"/>
                </a:cxn>
                <a:cxn ang="0">
                  <a:pos x="189" y="186"/>
                </a:cxn>
                <a:cxn ang="0">
                  <a:pos x="193" y="20"/>
                </a:cxn>
                <a:cxn ang="0">
                  <a:pos x="281" y="20"/>
                </a:cxn>
                <a:cxn ang="0">
                  <a:pos x="278" y="138"/>
                </a:cxn>
                <a:cxn ang="0">
                  <a:pos x="343" y="137"/>
                </a:cxn>
                <a:cxn ang="0">
                  <a:pos x="343" y="2"/>
                </a:cxn>
                <a:cxn ang="0">
                  <a:pos x="406" y="0"/>
                </a:cxn>
                <a:cxn ang="0">
                  <a:pos x="408" y="166"/>
                </a:cxn>
                <a:cxn ang="0">
                  <a:pos x="427" y="161"/>
                </a:cxn>
                <a:cxn ang="0">
                  <a:pos x="425" y="76"/>
                </a:cxn>
                <a:cxn ang="0">
                  <a:pos x="512" y="76"/>
                </a:cxn>
                <a:cxn ang="0">
                  <a:pos x="512" y="37"/>
                </a:cxn>
                <a:cxn ang="0">
                  <a:pos x="601" y="42"/>
                </a:cxn>
                <a:cxn ang="0">
                  <a:pos x="601" y="76"/>
                </a:cxn>
                <a:cxn ang="0">
                  <a:pos x="624" y="76"/>
                </a:cxn>
                <a:cxn ang="0">
                  <a:pos x="625" y="112"/>
                </a:cxn>
                <a:cxn ang="0">
                  <a:pos x="5767" y="110"/>
                </a:cxn>
                <a:cxn ang="0">
                  <a:pos x="5764" y="167"/>
                </a:cxn>
                <a:cxn ang="0">
                  <a:pos x="625" y="161"/>
                </a:cxn>
                <a:cxn ang="0">
                  <a:pos x="625" y="211"/>
                </a:cxn>
                <a:cxn ang="0">
                  <a:pos x="32" y="211"/>
                </a:cxn>
                <a:cxn ang="0">
                  <a:pos x="32" y="161"/>
                </a:cxn>
                <a:cxn ang="0">
                  <a:pos x="0" y="157"/>
                </a:cxn>
                <a:cxn ang="0">
                  <a:pos x="0" y="110"/>
                </a:cxn>
              </a:cxnLst>
              <a:rect l="0" t="0" r="r" b="b"/>
              <a:pathLst>
                <a:path w="5767" h="211">
                  <a:moveTo>
                    <a:pt x="0" y="110"/>
                  </a:moveTo>
                  <a:lnTo>
                    <a:pt x="99" y="112"/>
                  </a:lnTo>
                  <a:lnTo>
                    <a:pt x="102" y="152"/>
                  </a:lnTo>
                  <a:lnTo>
                    <a:pt x="133" y="152"/>
                  </a:lnTo>
                  <a:lnTo>
                    <a:pt x="133" y="188"/>
                  </a:lnTo>
                  <a:lnTo>
                    <a:pt x="189" y="186"/>
                  </a:lnTo>
                  <a:lnTo>
                    <a:pt x="193" y="20"/>
                  </a:lnTo>
                  <a:lnTo>
                    <a:pt x="281" y="20"/>
                  </a:lnTo>
                  <a:lnTo>
                    <a:pt x="278" y="138"/>
                  </a:lnTo>
                  <a:lnTo>
                    <a:pt x="343" y="137"/>
                  </a:lnTo>
                  <a:lnTo>
                    <a:pt x="343" y="2"/>
                  </a:lnTo>
                  <a:lnTo>
                    <a:pt x="406" y="0"/>
                  </a:lnTo>
                  <a:lnTo>
                    <a:pt x="408" y="166"/>
                  </a:lnTo>
                  <a:lnTo>
                    <a:pt x="427" y="161"/>
                  </a:lnTo>
                  <a:lnTo>
                    <a:pt x="425" y="76"/>
                  </a:lnTo>
                  <a:lnTo>
                    <a:pt x="512" y="76"/>
                  </a:lnTo>
                  <a:lnTo>
                    <a:pt x="512" y="37"/>
                  </a:lnTo>
                  <a:lnTo>
                    <a:pt x="601" y="42"/>
                  </a:lnTo>
                  <a:lnTo>
                    <a:pt x="601" y="76"/>
                  </a:lnTo>
                  <a:lnTo>
                    <a:pt x="624" y="76"/>
                  </a:lnTo>
                  <a:lnTo>
                    <a:pt x="625" y="112"/>
                  </a:lnTo>
                  <a:lnTo>
                    <a:pt x="5767" y="110"/>
                  </a:lnTo>
                  <a:lnTo>
                    <a:pt x="5764" y="167"/>
                  </a:lnTo>
                  <a:lnTo>
                    <a:pt x="625" y="161"/>
                  </a:lnTo>
                  <a:lnTo>
                    <a:pt x="625" y="211"/>
                  </a:lnTo>
                  <a:lnTo>
                    <a:pt x="32" y="211"/>
                  </a:lnTo>
                  <a:lnTo>
                    <a:pt x="32" y="161"/>
                  </a:lnTo>
                  <a:lnTo>
                    <a:pt x="0" y="157"/>
                  </a:lnTo>
                  <a:lnTo>
                    <a:pt x="0" y="110"/>
                  </a:lnTo>
                  <a:close/>
                </a:path>
              </a:pathLst>
            </a:custGeom>
            <a:gradFill rotWithShape="1">
              <a:gsLst>
                <a:gs pos="0">
                  <a:srgbClr val="2646A0"/>
                </a:gs>
                <a:gs pos="100000">
                  <a:schemeClr val="bg1"/>
                </a:gs>
              </a:gsLst>
              <a:lin ang="0" scaled="1"/>
            </a:gradFill>
            <a:ln w="1905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60" name="Group 60"/>
            <p:cNvGrpSpPr>
              <a:grpSpLocks/>
            </p:cNvGrpSpPr>
            <p:nvPr userDrawn="1"/>
          </p:nvGrpSpPr>
          <p:grpSpPr bwMode="auto">
            <a:xfrm>
              <a:off x="0" y="3840"/>
              <a:ext cx="5768" cy="492"/>
              <a:chOff x="0" y="3840"/>
              <a:chExt cx="5768" cy="492"/>
            </a:xfrm>
          </p:grpSpPr>
          <p:sp>
            <p:nvSpPr>
              <p:cNvPr id="2061" name="WordArt 17"/>
              <p:cNvSpPr>
                <a:spLocks noChangeArrowheads="1" noChangeShapeType="1" noTextEdit="1"/>
              </p:cNvSpPr>
              <p:nvPr userDrawn="1"/>
            </p:nvSpPr>
            <p:spPr bwMode="auto">
              <a:xfrm rot="190062">
                <a:off x="107" y="3840"/>
                <a:ext cx="423" cy="216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34870"/>
                  </a:avLst>
                </a:prstTxWarp>
              </a:bodyPr>
              <a:lstStyle/>
              <a:p>
                <a:r>
                  <a:rPr lang="en-US" sz="2800" kern="10" spc="56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Impact"/>
                  </a:rPr>
                  <a:t>CASOS</a:t>
                </a:r>
              </a:p>
            </p:txBody>
          </p:sp>
          <p:sp>
            <p:nvSpPr>
              <p:cNvPr id="17426" name="Freeform 18"/>
              <p:cNvSpPr>
                <a:spLocks/>
              </p:cNvSpPr>
              <p:nvPr userDrawn="1"/>
            </p:nvSpPr>
            <p:spPr bwMode="auto">
              <a:xfrm>
                <a:off x="0" y="4113"/>
                <a:ext cx="5768" cy="21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" y="29"/>
                  </a:cxn>
                  <a:cxn ang="0">
                    <a:pos x="67" y="26"/>
                  </a:cxn>
                  <a:cxn ang="0">
                    <a:pos x="65" y="149"/>
                  </a:cxn>
                  <a:cxn ang="0">
                    <a:pos x="145" y="149"/>
                  </a:cxn>
                  <a:cxn ang="0">
                    <a:pos x="145" y="74"/>
                  </a:cxn>
                  <a:cxn ang="0">
                    <a:pos x="229" y="74"/>
                  </a:cxn>
                  <a:cxn ang="0">
                    <a:pos x="229" y="149"/>
                  </a:cxn>
                  <a:cxn ang="0">
                    <a:pos x="258" y="149"/>
                  </a:cxn>
                  <a:cxn ang="0">
                    <a:pos x="258" y="50"/>
                  </a:cxn>
                  <a:cxn ang="0">
                    <a:pos x="427" y="50"/>
                  </a:cxn>
                  <a:cxn ang="0">
                    <a:pos x="427" y="0"/>
                  </a:cxn>
                  <a:cxn ang="0">
                    <a:pos x="476" y="2"/>
                  </a:cxn>
                  <a:cxn ang="0">
                    <a:pos x="474" y="154"/>
                  </a:cxn>
                  <a:cxn ang="0">
                    <a:pos x="490" y="154"/>
                  </a:cxn>
                  <a:cxn ang="0">
                    <a:pos x="492" y="50"/>
                  </a:cxn>
                  <a:cxn ang="0">
                    <a:pos x="540" y="50"/>
                  </a:cxn>
                  <a:cxn ang="0">
                    <a:pos x="540" y="149"/>
                  </a:cxn>
                  <a:cxn ang="0">
                    <a:pos x="568" y="149"/>
                  </a:cxn>
                  <a:cxn ang="0">
                    <a:pos x="568" y="99"/>
                  </a:cxn>
                  <a:cxn ang="0">
                    <a:pos x="5768" y="120"/>
                  </a:cxn>
                  <a:cxn ang="0">
                    <a:pos x="5766" y="219"/>
                  </a:cxn>
                  <a:cxn ang="0">
                    <a:pos x="0" y="214"/>
                  </a:cxn>
                  <a:cxn ang="0">
                    <a:pos x="0" y="104"/>
                  </a:cxn>
                  <a:cxn ang="0">
                    <a:pos x="0" y="102"/>
                  </a:cxn>
                </a:cxnLst>
                <a:rect l="0" t="0" r="r" b="b"/>
                <a:pathLst>
                  <a:path w="5768" h="219">
                    <a:moveTo>
                      <a:pt x="0" y="102"/>
                    </a:moveTo>
                    <a:lnTo>
                      <a:pt x="1" y="29"/>
                    </a:lnTo>
                    <a:lnTo>
                      <a:pt x="67" y="26"/>
                    </a:lnTo>
                    <a:lnTo>
                      <a:pt x="65" y="149"/>
                    </a:lnTo>
                    <a:lnTo>
                      <a:pt x="145" y="149"/>
                    </a:lnTo>
                    <a:lnTo>
                      <a:pt x="145" y="74"/>
                    </a:lnTo>
                    <a:lnTo>
                      <a:pt x="229" y="74"/>
                    </a:lnTo>
                    <a:lnTo>
                      <a:pt x="229" y="149"/>
                    </a:lnTo>
                    <a:lnTo>
                      <a:pt x="258" y="149"/>
                    </a:lnTo>
                    <a:lnTo>
                      <a:pt x="258" y="50"/>
                    </a:lnTo>
                    <a:lnTo>
                      <a:pt x="427" y="50"/>
                    </a:lnTo>
                    <a:lnTo>
                      <a:pt x="427" y="0"/>
                    </a:lnTo>
                    <a:lnTo>
                      <a:pt x="476" y="2"/>
                    </a:lnTo>
                    <a:lnTo>
                      <a:pt x="474" y="154"/>
                    </a:lnTo>
                    <a:lnTo>
                      <a:pt x="490" y="154"/>
                    </a:lnTo>
                    <a:lnTo>
                      <a:pt x="492" y="50"/>
                    </a:lnTo>
                    <a:lnTo>
                      <a:pt x="540" y="50"/>
                    </a:lnTo>
                    <a:lnTo>
                      <a:pt x="540" y="149"/>
                    </a:lnTo>
                    <a:lnTo>
                      <a:pt x="568" y="149"/>
                    </a:lnTo>
                    <a:lnTo>
                      <a:pt x="568" y="99"/>
                    </a:lnTo>
                    <a:lnTo>
                      <a:pt x="5768" y="120"/>
                    </a:lnTo>
                    <a:lnTo>
                      <a:pt x="5766" y="219"/>
                    </a:lnTo>
                    <a:lnTo>
                      <a:pt x="0" y="214"/>
                    </a:lnTo>
                    <a:lnTo>
                      <a:pt x="0" y="104"/>
                    </a:lnTo>
                    <a:lnTo>
                      <a:pt x="0" y="10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7499BE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063" name="Group 19"/>
              <p:cNvGrpSpPr>
                <a:grpSpLocks/>
              </p:cNvGrpSpPr>
              <p:nvPr userDrawn="1"/>
            </p:nvGrpSpPr>
            <p:grpSpPr bwMode="auto">
              <a:xfrm>
                <a:off x="22" y="4014"/>
                <a:ext cx="592" cy="298"/>
                <a:chOff x="2352" y="1584"/>
                <a:chExt cx="1056" cy="624"/>
              </a:xfrm>
            </p:grpSpPr>
            <p:sp>
              <p:nvSpPr>
                <p:cNvPr id="17428" name="Line 20"/>
                <p:cNvSpPr>
                  <a:spLocks noChangeShapeType="1"/>
                </p:cNvSpPr>
                <p:nvPr userDrawn="1"/>
              </p:nvSpPr>
              <p:spPr bwMode="auto">
                <a:xfrm flipV="1">
                  <a:off x="2592" y="1632"/>
                  <a:ext cx="624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29" name="Line 21"/>
                <p:cNvSpPr>
                  <a:spLocks noChangeShapeType="1"/>
                </p:cNvSpPr>
                <p:nvPr userDrawn="1"/>
              </p:nvSpPr>
              <p:spPr bwMode="auto">
                <a:xfrm flipH="1" flipV="1">
                  <a:off x="2592" y="1728"/>
                  <a:ext cx="288" cy="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30" name="Rectangle 22"/>
                <p:cNvSpPr>
                  <a:spLocks noChangeArrowheads="1"/>
                </p:cNvSpPr>
                <p:nvPr userDrawn="1"/>
              </p:nvSpPr>
              <p:spPr bwMode="auto">
                <a:xfrm>
                  <a:off x="2881" y="1825"/>
                  <a:ext cx="239" cy="383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31" name="Oval 23"/>
                <p:cNvSpPr>
                  <a:spLocks noChangeArrowheads="1"/>
                </p:cNvSpPr>
                <p:nvPr userDrawn="1"/>
              </p:nvSpPr>
              <p:spPr bwMode="auto">
                <a:xfrm>
                  <a:off x="2353" y="1680"/>
                  <a:ext cx="288" cy="287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32" name="Oval 24"/>
                <p:cNvSpPr>
                  <a:spLocks noChangeArrowheads="1"/>
                </p:cNvSpPr>
                <p:nvPr userDrawn="1"/>
              </p:nvSpPr>
              <p:spPr bwMode="auto">
                <a:xfrm>
                  <a:off x="3169" y="1584"/>
                  <a:ext cx="239" cy="24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33" name="Oval 25"/>
                <p:cNvSpPr>
                  <a:spLocks noChangeArrowheads="1"/>
                </p:cNvSpPr>
                <p:nvPr userDrawn="1"/>
              </p:nvSpPr>
              <p:spPr bwMode="auto">
                <a:xfrm>
                  <a:off x="2400" y="1777"/>
                  <a:ext cx="47" cy="46"/>
                </a:xfrm>
                <a:prstGeom prst="ellipse">
                  <a:avLst/>
                </a:prstGeom>
                <a:solidFill>
                  <a:schemeClr val="tx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34" name="Oval 26"/>
                <p:cNvSpPr>
                  <a:spLocks noChangeArrowheads="1"/>
                </p:cNvSpPr>
                <p:nvPr userDrawn="1"/>
              </p:nvSpPr>
              <p:spPr bwMode="auto">
                <a:xfrm>
                  <a:off x="2496" y="1873"/>
                  <a:ext cx="47" cy="46"/>
                </a:xfrm>
                <a:prstGeom prst="ellipse">
                  <a:avLst/>
                </a:prstGeom>
                <a:solidFill>
                  <a:schemeClr val="tx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35" name="Oval 27"/>
                <p:cNvSpPr>
                  <a:spLocks noChangeArrowheads="1"/>
                </p:cNvSpPr>
                <p:nvPr userDrawn="1"/>
              </p:nvSpPr>
              <p:spPr bwMode="auto">
                <a:xfrm>
                  <a:off x="2496" y="1728"/>
                  <a:ext cx="47" cy="46"/>
                </a:xfrm>
                <a:prstGeom prst="ellipse">
                  <a:avLst/>
                </a:prstGeom>
                <a:solidFill>
                  <a:schemeClr val="tx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36" name="Oval 28"/>
                <p:cNvSpPr>
                  <a:spLocks noChangeArrowheads="1"/>
                </p:cNvSpPr>
                <p:nvPr userDrawn="1"/>
              </p:nvSpPr>
              <p:spPr bwMode="auto">
                <a:xfrm>
                  <a:off x="3312" y="1632"/>
                  <a:ext cx="47" cy="46"/>
                </a:xfrm>
                <a:prstGeom prst="ellipse">
                  <a:avLst/>
                </a:prstGeom>
                <a:solidFill>
                  <a:schemeClr val="tx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37" name="Oval 29"/>
                <p:cNvSpPr>
                  <a:spLocks noChangeArrowheads="1"/>
                </p:cNvSpPr>
                <p:nvPr userDrawn="1"/>
              </p:nvSpPr>
              <p:spPr bwMode="auto">
                <a:xfrm>
                  <a:off x="3216" y="1728"/>
                  <a:ext cx="47" cy="46"/>
                </a:xfrm>
                <a:prstGeom prst="ellipse">
                  <a:avLst/>
                </a:prstGeom>
                <a:solidFill>
                  <a:schemeClr val="tx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2074" name="Group 30"/>
                <p:cNvGrpSpPr>
                  <a:grpSpLocks/>
                </p:cNvGrpSpPr>
                <p:nvPr userDrawn="1"/>
              </p:nvGrpSpPr>
              <p:grpSpPr bwMode="auto">
                <a:xfrm>
                  <a:off x="2904" y="1848"/>
                  <a:ext cx="191" cy="336"/>
                  <a:chOff x="2880" y="1872"/>
                  <a:chExt cx="191" cy="336"/>
                </a:xfrm>
              </p:grpSpPr>
              <p:sp>
                <p:nvSpPr>
                  <p:cNvPr id="17439" name="Oval 31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2976" y="1872"/>
                    <a:ext cx="47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40" name="Oval 32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2927" y="1968"/>
                    <a:ext cx="47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41" name="Oval 33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2880" y="2064"/>
                    <a:ext cx="47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42" name="Oval 34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2927" y="2161"/>
                    <a:ext cx="49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43" name="Oval 35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2976" y="2064"/>
                    <a:ext cx="47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7444" name="Oval 36"/>
                  <p:cNvSpPr>
                    <a:spLocks noChangeArrowheads="1"/>
                  </p:cNvSpPr>
                  <p:nvPr userDrawn="1"/>
                </p:nvSpPr>
                <p:spPr bwMode="auto">
                  <a:xfrm>
                    <a:off x="3023" y="1968"/>
                    <a:ext cx="47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cxnSp>
              <p:nvCxnSpPr>
                <p:cNvPr id="2075" name="AutoShape 37"/>
                <p:cNvCxnSpPr>
                  <a:cxnSpLocks noChangeShapeType="1"/>
                  <a:stCxn id="17433" idx="7"/>
                  <a:endCxn id="17435" idx="2"/>
                </p:cNvCxnSpPr>
                <p:nvPr userDrawn="1"/>
              </p:nvCxnSpPr>
              <p:spPr bwMode="auto">
                <a:xfrm flipV="1">
                  <a:off x="2440" y="1752"/>
                  <a:ext cx="56" cy="31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076" name="AutoShape 38"/>
                <p:cNvCxnSpPr>
                  <a:cxnSpLocks noChangeShapeType="1"/>
                  <a:stCxn id="17433" idx="5"/>
                  <a:endCxn id="17434" idx="1"/>
                </p:cNvCxnSpPr>
                <p:nvPr userDrawn="1"/>
              </p:nvCxnSpPr>
              <p:spPr bwMode="auto">
                <a:xfrm>
                  <a:off x="2440" y="1816"/>
                  <a:ext cx="63" cy="63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cxnSp>
              <p:nvCxnSpPr>
                <p:cNvPr id="2077" name="AutoShape 39"/>
                <p:cNvCxnSpPr>
                  <a:cxnSpLocks noChangeShapeType="1"/>
                  <a:stCxn id="17435" idx="4"/>
                  <a:endCxn id="17434" idx="0"/>
                </p:cNvCxnSpPr>
                <p:nvPr userDrawn="1"/>
              </p:nvCxnSpPr>
              <p:spPr bwMode="auto">
                <a:xfrm>
                  <a:off x="2520" y="1775"/>
                  <a:ext cx="0" cy="97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sp>
              <p:nvSpPr>
                <p:cNvPr id="17448" name="Line 40"/>
                <p:cNvSpPr>
                  <a:spLocks noChangeShapeType="1"/>
                </p:cNvSpPr>
                <p:nvPr userDrawn="1"/>
              </p:nvSpPr>
              <p:spPr bwMode="auto">
                <a:xfrm flipV="1">
                  <a:off x="2928" y="1873"/>
                  <a:ext cx="96" cy="19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49" name="Line 41"/>
                <p:cNvSpPr>
                  <a:spLocks noChangeShapeType="1"/>
                </p:cNvSpPr>
                <p:nvPr userDrawn="1"/>
              </p:nvSpPr>
              <p:spPr bwMode="auto">
                <a:xfrm>
                  <a:off x="2928" y="2064"/>
                  <a:ext cx="49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50" name="Line 42"/>
                <p:cNvSpPr>
                  <a:spLocks noChangeShapeType="1"/>
                </p:cNvSpPr>
                <p:nvPr userDrawn="1"/>
              </p:nvSpPr>
              <p:spPr bwMode="auto">
                <a:xfrm>
                  <a:off x="2977" y="1967"/>
                  <a:ext cx="47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451" name="Line 43"/>
                <p:cNvSpPr>
                  <a:spLocks noChangeShapeType="1"/>
                </p:cNvSpPr>
                <p:nvPr userDrawn="1"/>
              </p:nvSpPr>
              <p:spPr bwMode="auto">
                <a:xfrm>
                  <a:off x="3024" y="1873"/>
                  <a:ext cx="49" cy="9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Slide Title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3" name="Picture 8" descr="CMU_wordmark_re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74613"/>
            <a:ext cx="1447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9" descr="ISR_blu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" y="277813"/>
            <a:ext cx="91122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3" name="Rectangle 15"/>
          <p:cNvSpPr>
            <a:spLocks noChangeArrowheads="1"/>
          </p:cNvSpPr>
          <p:nvPr userDrawn="1"/>
        </p:nvSpPr>
        <p:spPr bwMode="auto">
          <a:xfrm>
            <a:off x="0" y="1370013"/>
            <a:ext cx="9144000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7499BE"/>
              </a:gs>
              <a:gs pos="100000">
                <a:schemeClr val="bg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72" name="Rectangle 6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40000"/>
              </a:spcBef>
              <a:defRPr sz="1200" b="1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Name</a:t>
            </a:r>
          </a:p>
        </p:txBody>
      </p:sp>
      <p:sp>
        <p:nvSpPr>
          <p:cNvPr id="1747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381750"/>
            <a:ext cx="160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40000"/>
              </a:spcBef>
              <a:defRPr sz="1200" b="1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1/16/2008</a:t>
            </a:r>
          </a:p>
        </p:txBody>
      </p:sp>
      <p:sp>
        <p:nvSpPr>
          <p:cNvPr id="17474" name="Rectangle 6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40000"/>
              </a:spcBef>
              <a:defRPr sz="1200" b="1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A6D854B8-A604-464F-A74B-FD9D52497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46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46A0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46A0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46A0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646A0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2646A0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2646A0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2646A0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2646A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E1623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E1623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E1623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E1623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E1623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E1623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E1623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E1623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E1623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b="0" dirty="0" smtClean="0"/>
              <a:t>Using multiple </a:t>
            </a:r>
            <a:r>
              <a:rPr lang="en-US" sz="3200" b="0" dirty="0" smtClean="0"/>
              <a:t>interacting</a:t>
            </a:r>
            <a:r>
              <a:rPr lang="en-US" sz="3200" b="0" dirty="0" smtClean="0"/>
              <a:t> computational models and multiple network modalities to predict the performance of the </a:t>
            </a:r>
            <a:r>
              <a:rPr lang="en-US" sz="3200" b="0" dirty="0" smtClean="0"/>
              <a:t>firm</a:t>
            </a:r>
            <a:endParaRPr lang="en-US" sz="2400" dirty="0" smtClean="0"/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Geoffrey P. Morgan</a:t>
            </a:r>
          </a:p>
          <a:p>
            <a:pPr eaLnBrk="1" hangingPunct="1"/>
            <a:r>
              <a:rPr lang="en-US" sz="2000" dirty="0" smtClean="0"/>
              <a:t>Kathleen M. </a:t>
            </a:r>
            <a:r>
              <a:rPr lang="en-US" sz="2000" dirty="0" err="1" smtClean="0"/>
              <a:t>Carley</a:t>
            </a:r>
            <a:endParaRPr lang="en-US" sz="1800" dirty="0" smtClean="0"/>
          </a:p>
          <a:p>
            <a:pPr eaLnBrk="1" hangingPunct="1"/>
            <a:endParaRPr lang="en-US" sz="1800" dirty="0" smtClean="0"/>
          </a:p>
        </p:txBody>
      </p:sp>
      <p:pic>
        <p:nvPicPr>
          <p:cNvPr id="6" name="Picture 5" descr="ONR_symb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366" y="4864656"/>
            <a:ext cx="2548668" cy="11668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107668"/>
            <a:ext cx="2819400" cy="369332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MURI N00014-08-1-1186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agents is specified and assigned to one of four organizational levels.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Reports-To Relationships are determined per run when the organization is created.  Rules were loose enough that many structures were permissible.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G.P. Morgan &amp; K.M. Carley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3D7026C-F55B-451C-9923-772FE646C70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2721" y="2133600"/>
            <a:ext cx="3545479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323523"/>
            <a:ext cx="2108180" cy="130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5323523"/>
            <a:ext cx="2108180" cy="130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5323523"/>
            <a:ext cx="2108180" cy="130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Operation: 2 Learning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Hierarchical</a:t>
            </a:r>
          </a:p>
          <a:p>
            <a:pPr algn="ctr">
              <a:buNone/>
            </a:pPr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1"/>
            <a:ext cx="4038600" cy="1371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Organizational Inference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G.P. Morgan &amp; K.M. </a:t>
            </a:r>
            <a:r>
              <a:rPr lang="en-US" dirty="0" err="1" smtClean="0"/>
              <a:t>Carley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March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D6408C6-CA98-4368-89EB-099F8159B04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0800"/>
            <a:ext cx="3794977" cy="346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Oval 10"/>
          <p:cNvSpPr/>
          <p:nvPr/>
        </p:nvSpPr>
        <p:spPr bwMode="auto">
          <a:xfrm>
            <a:off x="5029200" y="3276600"/>
            <a:ext cx="3657600" cy="3429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77800" h="177800"/>
          </a:sp3d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Org Members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410200" y="3505200"/>
            <a:ext cx="2286000" cy="1676400"/>
          </a:xfrm>
          <a:prstGeom prst="ellipse">
            <a:avLst/>
          </a:prstGeom>
          <a:solidFill>
            <a:srgbClr val="FFFF00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77800" h="177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HP: Disagree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172200" y="5257800"/>
            <a:ext cx="1828800" cy="609600"/>
          </a:xfrm>
          <a:prstGeom prst="ellipse">
            <a:avLst/>
          </a:prstGeom>
          <a:solidFill>
            <a:srgbClr val="33CC33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77800" h="177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HP: Agree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92380" y="2590800"/>
            <a:ext cx="48750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Lucida Console" pitchFamily="49" charset="0"/>
              </a:rPr>
              <a:t>Org more likely to change as </a:t>
            </a:r>
          </a:p>
          <a:p>
            <a:r>
              <a:rPr lang="en-US" sz="1600" dirty="0" smtClean="0">
                <a:latin typeface="Lucida Console" pitchFamily="49" charset="0"/>
              </a:rPr>
              <a:t>more High Performers disagree with it.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90709" y="6248400"/>
            <a:ext cx="26532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Lucida Console" pitchFamily="49" charset="0"/>
              </a:rPr>
              <a:t>Bit A: Change Likely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67647" y="6248400"/>
            <a:ext cx="2900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Lucida Console" pitchFamily="49" charset="0"/>
              </a:rPr>
              <a:t>Bit B: Will not change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62400" y="175260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Lucida Console" pitchFamily="49" charset="0"/>
                <a:cs typeface="Times New Roman" pitchFamily="18" charset="0"/>
              </a:rPr>
              <a:t>MLM</a:t>
            </a:r>
            <a:endParaRPr lang="en-US" dirty="0"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20" name="Notched Right Arrow 19"/>
          <p:cNvSpPr/>
          <p:nvPr/>
        </p:nvSpPr>
        <p:spPr bwMode="auto">
          <a:xfrm>
            <a:off x="4641650" y="1676400"/>
            <a:ext cx="914400" cy="609600"/>
          </a:xfrm>
          <a:prstGeom prst="notchedRightArrow">
            <a:avLst/>
          </a:prstGeom>
          <a:solidFill>
            <a:schemeClr val="bg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190500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Lucida Console" pitchFamily="49" charset="0"/>
                <a:cs typeface="Times New Roman" pitchFamily="18" charset="0"/>
              </a:rPr>
              <a:t>HGC</a:t>
            </a:r>
            <a:endParaRPr lang="en-US" dirty="0"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22" name="Notched Right Arrow 21"/>
          <p:cNvSpPr/>
          <p:nvPr/>
        </p:nvSpPr>
        <p:spPr bwMode="auto">
          <a:xfrm>
            <a:off x="609600" y="1828800"/>
            <a:ext cx="914400" cy="609600"/>
          </a:xfrm>
          <a:prstGeom prst="notchedRightArrow">
            <a:avLst/>
          </a:prstGeom>
          <a:solidFill>
            <a:schemeClr val="bg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/>
      <p:bldP spid="19" grpId="0"/>
      <p:bldP spid="20" grpId="0" animBg="1"/>
      <p:bldP spid="21" grpId="0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Operation: Bias in Hiring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G.P. Morgan &amp; K.M. Carley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3D7026C-F55B-451C-9923-772FE646C70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057400" y="1905000"/>
            <a:ext cx="304800" cy="609600"/>
            <a:chOff x="5334000" y="2286000"/>
            <a:chExt cx="304800" cy="609600"/>
          </a:xfr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Oval 9"/>
            <p:cNvSpPr/>
            <p:nvPr/>
          </p:nvSpPr>
          <p:spPr>
            <a:xfrm>
              <a:off x="5372100" y="22860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5334000" y="2514600"/>
              <a:ext cx="304800" cy="381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38200" y="2590800"/>
            <a:ext cx="304800" cy="609600"/>
            <a:chOff x="6400800" y="2286000"/>
            <a:chExt cx="304800" cy="609600"/>
          </a:xfr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Oval 12"/>
            <p:cNvSpPr/>
            <p:nvPr/>
          </p:nvSpPr>
          <p:spPr>
            <a:xfrm>
              <a:off x="6438900" y="22860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Isosceles Triangle 13"/>
            <p:cNvSpPr/>
            <p:nvPr/>
          </p:nvSpPr>
          <p:spPr>
            <a:xfrm rot="10800000">
              <a:off x="6400800" y="2514600"/>
              <a:ext cx="304800" cy="381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524000" y="2209800"/>
            <a:ext cx="304800" cy="609600"/>
            <a:chOff x="5334000" y="2286000"/>
            <a:chExt cx="304800" cy="609600"/>
          </a:xfr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Oval 16"/>
            <p:cNvSpPr/>
            <p:nvPr/>
          </p:nvSpPr>
          <p:spPr>
            <a:xfrm>
              <a:off x="5372100" y="2286000"/>
              <a:ext cx="228600" cy="2286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5334000" y="2514600"/>
              <a:ext cx="304800" cy="381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Snip Diagonal Corner Rectangle 14"/>
          <p:cNvSpPr/>
          <p:nvPr/>
        </p:nvSpPr>
        <p:spPr bwMode="auto">
          <a:xfrm>
            <a:off x="381000" y="2209800"/>
            <a:ext cx="3429000" cy="1447800"/>
          </a:xfrm>
          <a:prstGeom prst="snip2DiagRect">
            <a:avLst/>
          </a:prstGeom>
          <a:solidFill>
            <a:srgbClr val="7499BE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scene3d>
            <a:camera prst="isometricTopUp"/>
            <a:lightRig rig="threePt" dir="t"/>
          </a:scene3d>
          <a:sp3d>
            <a:bevelT w="190500" h="1270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Hiring Committee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257800" y="3810000"/>
            <a:ext cx="304800" cy="609600"/>
            <a:chOff x="5334000" y="2286000"/>
            <a:chExt cx="304800" cy="609600"/>
          </a:xfrm>
          <a:noFill/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20" name="Oval 19"/>
            <p:cNvSpPr/>
            <p:nvPr/>
          </p:nvSpPr>
          <p:spPr>
            <a:xfrm>
              <a:off x="53721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Isosceles Triangle 20"/>
            <p:cNvSpPr/>
            <p:nvPr/>
          </p:nvSpPr>
          <p:spPr>
            <a:xfrm>
              <a:off x="53340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953000" y="3810000"/>
            <a:ext cx="304800" cy="609600"/>
            <a:chOff x="6400800" y="2286000"/>
            <a:chExt cx="304800" cy="609600"/>
          </a:xfrm>
          <a:noFill/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23" name="Oval 22"/>
            <p:cNvSpPr/>
            <p:nvPr/>
          </p:nvSpPr>
          <p:spPr>
            <a:xfrm>
              <a:off x="64389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Isosceles Triangle 23"/>
            <p:cNvSpPr/>
            <p:nvPr/>
          </p:nvSpPr>
          <p:spPr>
            <a:xfrm rot="10800000">
              <a:off x="64008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867400" y="3810000"/>
            <a:ext cx="304800" cy="609600"/>
            <a:chOff x="5334000" y="2286000"/>
            <a:chExt cx="304800" cy="609600"/>
          </a:xfrm>
          <a:noFill/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Oval 25"/>
            <p:cNvSpPr/>
            <p:nvPr/>
          </p:nvSpPr>
          <p:spPr>
            <a:xfrm>
              <a:off x="53721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53340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562600" y="3810000"/>
            <a:ext cx="304800" cy="609600"/>
            <a:chOff x="6400800" y="2286000"/>
            <a:chExt cx="304800" cy="609600"/>
          </a:xfrm>
          <a:noFill/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Oval 28"/>
            <p:cNvSpPr/>
            <p:nvPr/>
          </p:nvSpPr>
          <p:spPr>
            <a:xfrm>
              <a:off x="64389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Isosceles Triangle 29"/>
            <p:cNvSpPr/>
            <p:nvPr/>
          </p:nvSpPr>
          <p:spPr>
            <a:xfrm rot="10800000">
              <a:off x="64008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477000" y="3810000"/>
            <a:ext cx="304800" cy="609600"/>
            <a:chOff x="5334000" y="2286000"/>
            <a:chExt cx="304800" cy="609600"/>
          </a:xfrm>
          <a:noFill/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Oval 31"/>
            <p:cNvSpPr/>
            <p:nvPr/>
          </p:nvSpPr>
          <p:spPr>
            <a:xfrm>
              <a:off x="53721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Isosceles Triangle 32"/>
            <p:cNvSpPr/>
            <p:nvPr/>
          </p:nvSpPr>
          <p:spPr>
            <a:xfrm>
              <a:off x="53340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172200" y="3810000"/>
            <a:ext cx="304800" cy="609600"/>
            <a:chOff x="6400800" y="2286000"/>
            <a:chExt cx="304800" cy="609600"/>
          </a:xfrm>
          <a:noFill/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Oval 34"/>
            <p:cNvSpPr/>
            <p:nvPr/>
          </p:nvSpPr>
          <p:spPr>
            <a:xfrm>
              <a:off x="64389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Isosceles Triangle 35"/>
            <p:cNvSpPr/>
            <p:nvPr/>
          </p:nvSpPr>
          <p:spPr>
            <a:xfrm rot="10800000">
              <a:off x="64008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086600" y="3810000"/>
            <a:ext cx="304800" cy="609600"/>
            <a:chOff x="5334000" y="2286000"/>
            <a:chExt cx="304800" cy="609600"/>
          </a:xfrm>
          <a:noFill/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38" name="Oval 37"/>
            <p:cNvSpPr/>
            <p:nvPr/>
          </p:nvSpPr>
          <p:spPr>
            <a:xfrm>
              <a:off x="53721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Isosceles Triangle 38"/>
            <p:cNvSpPr/>
            <p:nvPr/>
          </p:nvSpPr>
          <p:spPr>
            <a:xfrm>
              <a:off x="53340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781800" y="3810000"/>
            <a:ext cx="304800" cy="609600"/>
            <a:chOff x="6400800" y="2286000"/>
            <a:chExt cx="304800" cy="609600"/>
          </a:xfrm>
          <a:noFill/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41" name="Oval 40"/>
            <p:cNvSpPr/>
            <p:nvPr/>
          </p:nvSpPr>
          <p:spPr>
            <a:xfrm>
              <a:off x="64389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Isosceles Triangle 41"/>
            <p:cNvSpPr/>
            <p:nvPr/>
          </p:nvSpPr>
          <p:spPr>
            <a:xfrm rot="10800000">
              <a:off x="64008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696200" y="3810000"/>
            <a:ext cx="304800" cy="609600"/>
            <a:chOff x="5334000" y="2286000"/>
            <a:chExt cx="304800" cy="609600"/>
          </a:xfrm>
          <a:noFill/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44" name="Oval 43"/>
            <p:cNvSpPr/>
            <p:nvPr/>
          </p:nvSpPr>
          <p:spPr>
            <a:xfrm>
              <a:off x="53721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Isosceles Triangle 44"/>
            <p:cNvSpPr/>
            <p:nvPr/>
          </p:nvSpPr>
          <p:spPr>
            <a:xfrm>
              <a:off x="53340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391400" y="3810000"/>
            <a:ext cx="304800" cy="609600"/>
            <a:chOff x="6400800" y="2286000"/>
            <a:chExt cx="304800" cy="609600"/>
          </a:xfrm>
          <a:noFill/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47" name="Oval 46"/>
            <p:cNvSpPr/>
            <p:nvPr/>
          </p:nvSpPr>
          <p:spPr>
            <a:xfrm>
              <a:off x="64389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Isosceles Triangle 47"/>
            <p:cNvSpPr/>
            <p:nvPr/>
          </p:nvSpPr>
          <p:spPr>
            <a:xfrm rot="10800000">
              <a:off x="64008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305800" y="3810000"/>
            <a:ext cx="304800" cy="609600"/>
            <a:chOff x="5334000" y="2286000"/>
            <a:chExt cx="304800" cy="609600"/>
          </a:xfrm>
          <a:noFill/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50" name="Oval 49"/>
            <p:cNvSpPr/>
            <p:nvPr/>
          </p:nvSpPr>
          <p:spPr>
            <a:xfrm>
              <a:off x="53721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Isosceles Triangle 50"/>
            <p:cNvSpPr/>
            <p:nvPr/>
          </p:nvSpPr>
          <p:spPr>
            <a:xfrm>
              <a:off x="53340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001000" y="3810000"/>
            <a:ext cx="304800" cy="609600"/>
            <a:chOff x="6400800" y="2286000"/>
            <a:chExt cx="304800" cy="609600"/>
          </a:xfrm>
          <a:noFill/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53" name="Oval 52"/>
            <p:cNvSpPr/>
            <p:nvPr/>
          </p:nvSpPr>
          <p:spPr>
            <a:xfrm>
              <a:off x="64389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Isosceles Triangle 53"/>
            <p:cNvSpPr/>
            <p:nvPr/>
          </p:nvSpPr>
          <p:spPr>
            <a:xfrm rot="10800000">
              <a:off x="64008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27011" y="2286000"/>
            <a:ext cx="463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Lucida Console" pitchFamily="49" charset="0"/>
                <a:cs typeface="Times New Roman" pitchFamily="18" charset="0"/>
              </a:rPr>
              <a:t>No</a:t>
            </a:r>
            <a:endParaRPr lang="en-US" dirty="0">
              <a:solidFill>
                <a:srgbClr val="FF0000"/>
              </a:solidFill>
              <a:latin typeface="Lucida Console" pitchFamily="49" charset="0"/>
              <a:cs typeface="Times New Roman" pitchFamily="18" charset="0"/>
            </a:endParaRPr>
          </a:p>
        </p:txBody>
      </p:sp>
      <p:pic>
        <p:nvPicPr>
          <p:cNvPr id="57" name="Picture 56" descr="selection_Equ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56803" y="1664587"/>
            <a:ext cx="4934797" cy="850013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136611" y="1916668"/>
            <a:ext cx="463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Lucida Console" pitchFamily="49" charset="0"/>
                <a:cs typeface="Times New Roman" pitchFamily="18" charset="0"/>
              </a:rPr>
              <a:t>No</a:t>
            </a:r>
            <a:endParaRPr lang="en-US" dirty="0">
              <a:solidFill>
                <a:srgbClr val="FF0000"/>
              </a:solidFill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600281" y="160020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Lucida Console" pitchFamily="49" charset="0"/>
                <a:cs typeface="Times New Roman" pitchFamily="18" charset="0"/>
              </a:rPr>
              <a:t>Yes</a:t>
            </a:r>
            <a:endParaRPr lang="en-US" dirty="0">
              <a:solidFill>
                <a:srgbClr val="0070C0"/>
              </a:solidFill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7200" y="2297668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Lucida Console" pitchFamily="49" charset="0"/>
                <a:cs typeface="Times New Roman" pitchFamily="18" charset="0"/>
              </a:rPr>
              <a:t>Yes</a:t>
            </a:r>
            <a:endParaRPr lang="en-US" dirty="0">
              <a:solidFill>
                <a:srgbClr val="0070C0"/>
              </a:solidFill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90600" y="1916668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Lucida Console" pitchFamily="49" charset="0"/>
                <a:cs typeface="Times New Roman" pitchFamily="18" charset="0"/>
              </a:rPr>
              <a:t>Yes</a:t>
            </a:r>
            <a:endParaRPr lang="en-US" dirty="0">
              <a:solidFill>
                <a:srgbClr val="0070C0"/>
              </a:solidFill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600200" y="1600200"/>
            <a:ext cx="463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Lucida Console" pitchFamily="49" charset="0"/>
                <a:cs typeface="Times New Roman" pitchFamily="18" charset="0"/>
              </a:rPr>
              <a:t>No</a:t>
            </a:r>
            <a:endParaRPr lang="en-US" dirty="0">
              <a:solidFill>
                <a:srgbClr val="FF0000"/>
              </a:solidFill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029200" y="4572000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Lucida Console" pitchFamily="49" charset="0"/>
              </a:rPr>
              <a:t>Prospective Team Members</a:t>
            </a:r>
            <a:endParaRPr lang="en-US" i="1" dirty="0">
              <a:latin typeface="Lucida Console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38400" y="1600200"/>
            <a:ext cx="3621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i="1" dirty="0" smtClean="0">
                <a:latin typeface="Lucida Console" pitchFamily="49" charset="0"/>
              </a:rPr>
              <a:t>“Don’t call us, we’ll call you.”</a:t>
            </a:r>
            <a:endParaRPr lang="en-US" sz="1400" i="1" dirty="0">
              <a:latin typeface="Lucida Console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66089" y="1600200"/>
            <a:ext cx="41585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i="1" dirty="0" smtClean="0">
                <a:latin typeface="Lucida Console" pitchFamily="49" charset="0"/>
              </a:rPr>
              <a:t>“What kind of office would you like?”</a:t>
            </a:r>
            <a:endParaRPr lang="en-US" sz="1400" i="1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5837E-6 L -0.16666 -0.09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9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66 -0.0999 L -0.16666 0.2331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20907E-6 L -0.2 -0.1110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000"/>
                            </p:stCondLst>
                            <p:childTnLst>
                              <p:par>
                                <p:cTn id="7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500"/>
                            </p:stCondLst>
                            <p:childTnLst>
                              <p:par>
                                <p:cTn id="77" presetID="34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5" grpId="1"/>
      <p:bldP spid="58" grpId="0"/>
      <p:bldP spid="58" grpId="1"/>
      <p:bldP spid="59" grpId="0"/>
      <p:bldP spid="59" grpId="1"/>
      <p:bldP spid="63" grpId="0"/>
      <p:bldP spid="64" grpId="0"/>
      <p:bldP spid="65" grpId="0"/>
      <p:bldP spid="66" grpId="0"/>
      <p:bldP spid="60" grpId="0"/>
      <p:bldP spid="60" grpId="1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Experiment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G.P. Morgan &amp; K.M. Carley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3D7026C-F55B-451C-9923-772FE646C70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05000" y="1905000"/>
          <a:ext cx="5185410" cy="4732020"/>
        </p:xfrm>
        <a:graphic>
          <a:graphicData uri="http://schemas.openxmlformats.org/drawingml/2006/table">
            <a:tbl>
              <a:tblPr/>
              <a:tblGrid>
                <a:gridCol w="2306895"/>
                <a:gridCol w="2340920"/>
                <a:gridCol w="537595"/>
              </a:tblGrid>
              <a:tr h="1790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</a:rPr>
                        <a:t>Variable</a:t>
                      </a:r>
                      <a:endParaRPr lang="en-US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</a:rPr>
                        <a:t>Values</a:t>
                      </a:r>
                      <a:endParaRPr lang="en-US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</a:rPr>
                        <a:t>#</a:t>
                      </a:r>
                      <a:endParaRPr lang="en-US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Structure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ACME: </a:t>
                      </a:r>
                      <a:r>
                        <a:rPr lang="en-US" sz="1800" i="1">
                          <a:latin typeface="Times New Roman"/>
                          <a:ea typeface="Calibri"/>
                        </a:rPr>
                        <a:t>m</a:t>
                      </a:r>
                      <a:r>
                        <a:rPr lang="en-US" sz="1800">
                          <a:latin typeface="Times New Roman"/>
                          <a:ea typeface="Calibri"/>
                        </a:rPr>
                        <a:t> = 10, </a:t>
                      </a:r>
                      <a:r>
                        <a:rPr lang="en-US" sz="1800" i="1">
                          <a:latin typeface="Times New Roman"/>
                          <a:ea typeface="Calibri"/>
                        </a:rPr>
                        <a:t>g</a:t>
                      </a:r>
                      <a:r>
                        <a:rPr lang="en-US" sz="1800">
                          <a:latin typeface="Times New Roman"/>
                          <a:ea typeface="Calibri"/>
                        </a:rPr>
                        <a:t> = 2;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ZENO: </a:t>
                      </a:r>
                      <a:r>
                        <a:rPr lang="en-US" sz="1800" i="1">
                          <a:latin typeface="Times New Roman"/>
                          <a:ea typeface="Calibri"/>
                        </a:rPr>
                        <a:t>m</a:t>
                      </a:r>
                      <a:r>
                        <a:rPr lang="en-US" sz="1800">
                          <a:latin typeface="Times New Roman"/>
                          <a:ea typeface="Calibri"/>
                        </a:rPr>
                        <a:t> = 6, </a:t>
                      </a:r>
                      <a:r>
                        <a:rPr lang="en-US" sz="1800" i="1">
                          <a:latin typeface="Times New Roman"/>
                          <a:ea typeface="Calibri"/>
                        </a:rPr>
                        <a:t>g</a:t>
                      </a:r>
                      <a:r>
                        <a:rPr lang="en-US" sz="1800">
                          <a:latin typeface="Times New Roman"/>
                          <a:ea typeface="Calibri"/>
                        </a:rPr>
                        <a:t> = 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Socialization (</a:t>
                      </a:r>
                      <a:r>
                        <a:rPr lang="en-US" sz="1800" i="1">
                          <a:latin typeface="Times New Roman"/>
                          <a:ea typeface="Calibri"/>
                        </a:rPr>
                        <a:t>o</a:t>
                      </a:r>
                      <a:r>
                        <a:rPr lang="en-US" sz="180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0, .05, .9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Calibri"/>
                        </a:rPr>
                        <a:t>Constants</a:t>
                      </a:r>
                      <a:endParaRPr lang="en-US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Complexity (</a:t>
                      </a:r>
                      <a:r>
                        <a:rPr lang="en-US" sz="1800" i="1">
                          <a:latin typeface="Times New Roman"/>
                          <a:ea typeface="Calibri"/>
                        </a:rPr>
                        <a:t>c</a:t>
                      </a:r>
                      <a:r>
                        <a:rPr lang="en-US" sz="180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Redundancy (</a:t>
                      </a:r>
                      <a:r>
                        <a:rPr lang="en-US" sz="1800" i="1">
                          <a:latin typeface="Times New Roman"/>
                          <a:ea typeface="Calibri"/>
                        </a:rPr>
                        <a:t>r</a:t>
                      </a:r>
                      <a:r>
                        <a:rPr lang="en-US" sz="180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.3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 Simulation Length (</a:t>
                      </a:r>
                      <a:r>
                        <a:rPr lang="en-US" sz="1800" i="1">
                          <a:latin typeface="Times New Roman"/>
                          <a:ea typeface="Calibri"/>
                        </a:rPr>
                        <a:t>s</a:t>
                      </a:r>
                      <a:r>
                        <a:rPr lang="en-US" sz="180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Grace Period (</a:t>
                      </a:r>
                      <a:r>
                        <a:rPr lang="en-US" sz="1800" i="1">
                          <a:latin typeface="Times New Roman"/>
                          <a:ea typeface="Calibri"/>
                        </a:rPr>
                        <a:t>l</a:t>
                      </a:r>
                      <a:r>
                        <a:rPr lang="en-US" sz="180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Turbulence (</a:t>
                      </a:r>
                      <a:r>
                        <a:rPr lang="en-US" sz="1800" i="1">
                          <a:latin typeface="Times New Roman"/>
                          <a:ea typeface="Calibri"/>
                        </a:rPr>
                        <a:t>t</a:t>
                      </a:r>
                      <a:r>
                        <a:rPr lang="en-US" sz="180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.05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Perception Acc (</a:t>
                      </a:r>
                      <a:r>
                        <a:rPr lang="en-US" sz="1800" i="1">
                          <a:latin typeface="Times New Roman"/>
                          <a:ea typeface="Calibri"/>
                        </a:rPr>
                        <a:t>p</a:t>
                      </a:r>
                      <a:r>
                        <a:rPr lang="en-US" sz="180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.9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Update Capacity (</a:t>
                      </a:r>
                      <a:r>
                        <a:rPr lang="en-US" sz="1800" i="1">
                          <a:latin typeface="Times New Roman"/>
                          <a:ea typeface="Calibri"/>
                        </a:rPr>
                        <a:t>u</a:t>
                      </a:r>
                      <a:r>
                        <a:rPr lang="en-US" sz="180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Staff Agreement (</a:t>
                      </a:r>
                      <a:r>
                        <a:rPr lang="en-US" sz="1800" i="1">
                          <a:latin typeface="Times New Roman"/>
                          <a:ea typeface="Calibri"/>
                        </a:rPr>
                        <a:t>a</a:t>
                      </a:r>
                      <a:r>
                        <a:rPr lang="en-US" sz="1800">
                          <a:latin typeface="Times New Roman"/>
                          <a:ea typeface="Calibri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</a:rPr>
                        <a:t>Total Combinations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44750" y="274320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Lucida Console" pitchFamily="49" charset="0"/>
                <a:cs typeface="Times New Roman" pitchFamily="18" charset="0"/>
              </a:rPr>
              <a:t>MLM</a:t>
            </a:r>
            <a:endParaRPr lang="en-US" dirty="0"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9" name="Notched Right Arrow 8"/>
          <p:cNvSpPr/>
          <p:nvPr/>
        </p:nvSpPr>
        <p:spPr bwMode="auto">
          <a:xfrm>
            <a:off x="1524000" y="2667000"/>
            <a:ext cx="914400" cy="609600"/>
          </a:xfrm>
          <a:prstGeom prst="notchedRightArrow">
            <a:avLst/>
          </a:prstGeom>
          <a:solidFill>
            <a:schemeClr val="bg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6751" y="220980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Lucida Console" pitchFamily="49" charset="0"/>
                <a:cs typeface="Times New Roman" pitchFamily="18" charset="0"/>
              </a:rPr>
              <a:t>HGC</a:t>
            </a:r>
            <a:endParaRPr lang="en-US" dirty="0"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11" name="Notched Right Arrow 10"/>
          <p:cNvSpPr/>
          <p:nvPr/>
        </p:nvSpPr>
        <p:spPr bwMode="auto">
          <a:xfrm>
            <a:off x="2286000" y="2133600"/>
            <a:ext cx="914400" cy="609600"/>
          </a:xfrm>
          <a:prstGeom prst="notchedRightArrow">
            <a:avLst/>
          </a:prstGeom>
          <a:solidFill>
            <a:schemeClr val="bg1"/>
          </a:soli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1" name="Picture 7" descr="C:\Documents and Settings\gmorgan\Local Settings\Temporary Internet Files\Content.IE5\M5ATJ2N3\MC9002169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838200"/>
            <a:ext cx="2667000" cy="276259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G.P. Morgan &amp; K.M. Carley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3D7026C-F55B-451C-9923-772FE646C70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3" name="Picture 12" descr="Acme_OrgAccurac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133583"/>
            <a:ext cx="2524125" cy="3648075"/>
          </a:xfrm>
          <a:prstGeom prst="rect">
            <a:avLst/>
          </a:prstGeom>
        </p:spPr>
      </p:pic>
      <p:pic>
        <p:nvPicPr>
          <p:cNvPr id="15" name="Picture 14" descr="Zeno_OrgAccurac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7992" y="2200275"/>
            <a:ext cx="2638425" cy="3590925"/>
          </a:xfrm>
          <a:prstGeom prst="rect">
            <a:avLst/>
          </a:prstGeom>
        </p:spPr>
      </p:pic>
      <p:pic>
        <p:nvPicPr>
          <p:cNvPr id="16" name="Picture 15" descr="Acme_CeoAccurac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07430" y="1752600"/>
            <a:ext cx="2426970" cy="2314289"/>
          </a:xfrm>
          <a:prstGeom prst="rect">
            <a:avLst/>
          </a:prstGeom>
        </p:spPr>
      </p:pic>
      <p:pic>
        <p:nvPicPr>
          <p:cNvPr id="17" name="Picture 16" descr="Zeno_CeoAccurac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07430" y="3962400"/>
            <a:ext cx="2409635" cy="2296954"/>
          </a:xfrm>
          <a:prstGeom prst="rect">
            <a:avLst/>
          </a:prstGeom>
        </p:spPr>
      </p:pic>
      <p:sp>
        <p:nvSpPr>
          <p:cNvPr id="33" name="Isosceles Triangle 32"/>
          <p:cNvSpPr/>
          <p:nvPr/>
        </p:nvSpPr>
        <p:spPr bwMode="auto">
          <a:xfrm>
            <a:off x="76200" y="1219200"/>
            <a:ext cx="1524000" cy="1295400"/>
          </a:xfrm>
          <a:prstGeom prst="triangl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3350" h="20955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Socialization has a U-Shaped Curve?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G.P. Morgan &amp; K.M. Carley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93D7026C-F55B-451C-9923-772FE646C70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7" name="Picture 6" descr="socialization_UShap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133616"/>
            <a:ext cx="4344829" cy="3505184"/>
          </a:xfrm>
          <a:prstGeom prst="rect">
            <a:avLst/>
          </a:prstGeom>
        </p:spPr>
      </p:pic>
      <p:pic>
        <p:nvPicPr>
          <p:cNvPr id="8" name="Picture 7" descr="OhChungLabianca_Grap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6018" y="2133600"/>
            <a:ext cx="4113182" cy="29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4507306" y="5257800"/>
            <a:ext cx="4229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Lucida Console" pitchFamily="49" charset="0"/>
              </a:rPr>
              <a:t>Copyright owned by</a:t>
            </a:r>
          </a:p>
          <a:p>
            <a:pPr algn="r"/>
            <a:r>
              <a:rPr lang="en-US" i="1" dirty="0" smtClean="0">
                <a:latin typeface="Lucida Console" pitchFamily="49" charset="0"/>
              </a:rPr>
              <a:t>Academy of Management Journal</a:t>
            </a:r>
            <a:endParaRPr lang="en-US" i="1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model attempts to integrate both structural constraints and socialization processes into a single model while also including a bias mechanism for new hires.</a:t>
            </a:r>
          </a:p>
          <a:p>
            <a:r>
              <a:rPr lang="en-US" dirty="0" smtClean="0"/>
              <a:t>Our results indicate that the new model is able to account for both structural constraints and socialization processes.</a:t>
            </a:r>
          </a:p>
          <a:p>
            <a:pPr lvl="1"/>
            <a:r>
              <a:rPr lang="en-US" dirty="0" smtClean="0"/>
              <a:t>Structural constraints allowed for significant noise.</a:t>
            </a:r>
          </a:p>
          <a:p>
            <a:pPr lvl="1"/>
            <a:r>
              <a:rPr lang="en-US" dirty="0" smtClean="0"/>
              <a:t>Impact of structure </a:t>
            </a:r>
            <a:r>
              <a:rPr lang="en-US" dirty="0" err="1" smtClean="0"/>
              <a:t>vs</a:t>
            </a:r>
            <a:r>
              <a:rPr lang="en-US" dirty="0" smtClean="0"/>
              <a:t> socialization is not intended to be definitive.</a:t>
            </a:r>
          </a:p>
          <a:p>
            <a:pPr lvl="1"/>
            <a:r>
              <a:rPr lang="en-US" dirty="0" smtClean="0"/>
              <a:t>Performance peaks because only team members are replaced, later versions will allow all staff members to leave.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G.P. Morgan &amp; K.M. Carley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3D7026C-F55B-451C-9923-772FE646C70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Version: What We 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Really important agent-based organizational </a:t>
            </a:r>
            <a:r>
              <a:rPr lang="en-US" dirty="0" smtClean="0"/>
              <a:t>models </a:t>
            </a:r>
            <a:r>
              <a:rPr lang="en-US" dirty="0" smtClean="0"/>
              <a:t>have attempted to predict organizational performance due to the structural constraints of explicit ties</a:t>
            </a:r>
          </a:p>
          <a:p>
            <a:r>
              <a:rPr lang="en-US" dirty="0" smtClean="0"/>
              <a:t>Other </a:t>
            </a:r>
            <a:r>
              <a:rPr lang="en-US" dirty="0" smtClean="0"/>
              <a:t>really important agent-based organizational models </a:t>
            </a:r>
            <a:r>
              <a:rPr lang="en-US" dirty="0" smtClean="0"/>
              <a:t>have attempted to predict organizational performance due to the impact of socialization processes.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new agent-based model </a:t>
            </a:r>
            <a:r>
              <a:rPr lang="en-US" dirty="0" smtClean="0"/>
              <a:t>integrates</a:t>
            </a:r>
            <a:endParaRPr lang="en-US" dirty="0" smtClean="0"/>
          </a:p>
          <a:p>
            <a:pPr lvl="1"/>
            <a:r>
              <a:rPr lang="en-US" dirty="0" smtClean="0"/>
              <a:t>Structural constraints via authority networks</a:t>
            </a:r>
          </a:p>
          <a:p>
            <a:pPr lvl="1"/>
            <a:r>
              <a:rPr lang="en-US" dirty="0" smtClean="0"/>
              <a:t>Organization socialization p</a:t>
            </a:r>
            <a:r>
              <a:rPr lang="en-US" dirty="0" smtClean="0"/>
              <a:t>rocesses</a:t>
            </a:r>
          </a:p>
          <a:p>
            <a:pPr lvl="1"/>
            <a:r>
              <a:rPr lang="en-US" dirty="0" smtClean="0"/>
              <a:t>Individual level bias implemented in hiring decisions.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Preliminary results indicate that the new model is able to account for both structural constraints and socialization processes.</a:t>
            </a:r>
          </a:p>
          <a:p>
            <a:pPr lvl="1"/>
            <a:r>
              <a:rPr lang="en-US" dirty="0" smtClean="0"/>
              <a:t>Structural constraints were </a:t>
            </a:r>
            <a:r>
              <a:rPr lang="en-US" dirty="0" smtClean="0"/>
              <a:t>noisy (many distinct structures were permitted)</a:t>
            </a:r>
            <a:endParaRPr lang="en-US" dirty="0" smtClean="0"/>
          </a:p>
          <a:p>
            <a:pPr lvl="1"/>
            <a:r>
              <a:rPr lang="en-US" dirty="0" smtClean="0"/>
              <a:t>Impact of structure </a:t>
            </a:r>
            <a:r>
              <a:rPr lang="en-US" dirty="0" err="1" smtClean="0"/>
              <a:t>vs</a:t>
            </a:r>
            <a:r>
              <a:rPr lang="en-US" dirty="0" smtClean="0"/>
              <a:t> socialization is not intended to be definitive.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G.P. Morgan &amp; K.M. Carley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3D7026C-F55B-451C-9923-772FE646C70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work-oriented ties are easy to capture</a:t>
            </a:r>
          </a:p>
          <a:p>
            <a:pPr lvl="1"/>
            <a:r>
              <a:rPr lang="en-US" dirty="0" smtClean="0"/>
              <a:t>Org Charts, for example</a:t>
            </a:r>
          </a:p>
          <a:p>
            <a:r>
              <a:rPr lang="en-US" dirty="0" smtClean="0"/>
              <a:t>Other ties can be much harder to capture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“Hangs out at the same bars”</a:t>
            </a:r>
          </a:p>
          <a:p>
            <a:pPr lvl="2"/>
            <a:r>
              <a:rPr lang="en-US" dirty="0" smtClean="0"/>
              <a:t>“Goes to the same church”</a:t>
            </a:r>
          </a:p>
          <a:p>
            <a:pPr lvl="2"/>
            <a:r>
              <a:rPr lang="en-US" dirty="0" smtClean="0"/>
              <a:t>“Shops at the same stores”</a:t>
            </a:r>
          </a:p>
          <a:p>
            <a:pPr lvl="1"/>
            <a:r>
              <a:rPr lang="en-US" dirty="0" smtClean="0"/>
              <a:t>Yet these ties can also share information</a:t>
            </a:r>
          </a:p>
          <a:p>
            <a:pPr lvl="1"/>
            <a:r>
              <a:rPr lang="en-US" dirty="0" smtClean="0"/>
              <a:t>Unclear which ties actually have salience in any particular environment</a:t>
            </a:r>
          </a:p>
          <a:p>
            <a:r>
              <a:rPr lang="en-US" dirty="0" smtClean="0"/>
              <a:t>A more holistic model, which includes easy-to-capture structural ties as well as implications of harder-to-capture ties seems like an approachable middle-ground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G.P. Morgan &amp; K.M. Carley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3D7026C-F55B-451C-9923-772FE646C70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Mutual Learning Model (March, 1991)</a:t>
            </a:r>
          </a:p>
          <a:p>
            <a:pPr lvl="1"/>
            <a:r>
              <a:rPr lang="en-US" dirty="0" smtClean="0"/>
              <a:t>Influential </a:t>
            </a:r>
            <a:r>
              <a:rPr lang="en-US" dirty="0" smtClean="0">
                <a:solidFill>
                  <a:srgbClr val="0070C0"/>
                </a:solidFill>
              </a:rPr>
              <a:t>Organizational Model</a:t>
            </a:r>
            <a:r>
              <a:rPr lang="en-US" dirty="0" smtClean="0"/>
              <a:t>: </a:t>
            </a:r>
            <a:r>
              <a:rPr lang="en-US" dirty="0" smtClean="0"/>
              <a:t>8000+ Cites (Google Scholar, March 2</a:t>
            </a:r>
            <a:r>
              <a:rPr lang="en-US" baseline="30000" dirty="0" smtClean="0"/>
              <a:t>nd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Organizations are presented as performing better if the organization’s knowledge is more accurate.</a:t>
            </a:r>
          </a:p>
          <a:p>
            <a:pPr lvl="1"/>
            <a:r>
              <a:rPr lang="en-US" dirty="0" smtClean="0"/>
              <a:t>The organization’s knowledge is not an aggregate of the knowledge of its individuals, but instead is inferred from high-performing actors in an error-prone process.</a:t>
            </a:r>
          </a:p>
          <a:p>
            <a:pPr lvl="1"/>
            <a:r>
              <a:rPr lang="en-US" dirty="0" smtClean="0"/>
              <a:t>The model makes no claims about how the members of the organization are organized.</a:t>
            </a:r>
          </a:p>
        </p:txBody>
      </p:sp>
      <p:sp>
        <p:nvSpPr>
          <p:cNvPr id="102" name="Isosceles Triangle 101"/>
          <p:cNvSpPr/>
          <p:nvPr/>
        </p:nvSpPr>
        <p:spPr bwMode="auto">
          <a:xfrm>
            <a:off x="3429000" y="4648200"/>
            <a:ext cx="3962400" cy="1676400"/>
          </a:xfrm>
          <a:prstGeom prst="triangl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77800" h="177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Leveraged Models, 1 of 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G.P. Morgan &amp; K.M. </a:t>
            </a:r>
            <a:r>
              <a:rPr lang="en-US" dirty="0" err="1" smtClean="0"/>
              <a:t>Carley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3D7026C-F55B-451C-9923-772FE646C70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685598" y="4659868"/>
            <a:ext cx="185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Lucida Console" pitchFamily="49" charset="0"/>
                <a:cs typeface="Times New Roman" pitchFamily="18" charset="0"/>
              </a:rPr>
              <a:t>Organization</a:t>
            </a:r>
            <a:endParaRPr lang="en-US" dirty="0"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76800" y="6248400"/>
            <a:ext cx="1021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Lucida Console" pitchFamily="49" charset="0"/>
                <a:cs typeface="Times New Roman" pitchFamily="18" charset="0"/>
              </a:rPr>
              <a:t>Agents</a:t>
            </a:r>
            <a:endParaRPr lang="en-US" dirty="0">
              <a:latin typeface="Lucida Console" pitchFamily="49" charset="0"/>
              <a:cs typeface="Times New Roman" pitchFamily="18" charset="0"/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4419600" y="5562600"/>
            <a:ext cx="1981200" cy="533400"/>
            <a:chOff x="4191000" y="5562600"/>
            <a:chExt cx="2438400" cy="609600"/>
          </a:xfrm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grpSp>
          <p:nvGrpSpPr>
            <p:cNvPr id="78" name="Group 77"/>
            <p:cNvGrpSpPr/>
            <p:nvPr/>
          </p:nvGrpSpPr>
          <p:grpSpPr>
            <a:xfrm>
              <a:off x="4495800" y="5562600"/>
              <a:ext cx="304800" cy="609600"/>
              <a:chOff x="5334000" y="2286000"/>
              <a:chExt cx="304800" cy="609600"/>
            </a:xfrm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9" name="Oval 78"/>
              <p:cNvSpPr/>
              <p:nvPr/>
            </p:nvSpPr>
            <p:spPr>
              <a:xfrm>
                <a:off x="5372100" y="22860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Isosceles Triangle 79"/>
              <p:cNvSpPr/>
              <p:nvPr/>
            </p:nvSpPr>
            <p:spPr>
              <a:xfrm>
                <a:off x="5334000" y="2514600"/>
                <a:ext cx="304800" cy="381000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4191000" y="5562600"/>
              <a:ext cx="304800" cy="609600"/>
              <a:chOff x="6400800" y="2286000"/>
              <a:chExt cx="304800" cy="609600"/>
            </a:xfrm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2" name="Oval 81"/>
              <p:cNvSpPr/>
              <p:nvPr/>
            </p:nvSpPr>
            <p:spPr>
              <a:xfrm>
                <a:off x="6438900" y="22860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rot="10800000">
                <a:off x="6400800" y="2514600"/>
                <a:ext cx="304800" cy="381000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5105400" y="5562600"/>
              <a:ext cx="304800" cy="609600"/>
              <a:chOff x="5334000" y="2286000"/>
              <a:chExt cx="304800" cy="609600"/>
            </a:xfrm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5" name="Oval 84"/>
              <p:cNvSpPr/>
              <p:nvPr/>
            </p:nvSpPr>
            <p:spPr>
              <a:xfrm>
                <a:off x="5372100" y="22860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" name="Isosceles Triangle 85"/>
              <p:cNvSpPr/>
              <p:nvPr/>
            </p:nvSpPr>
            <p:spPr>
              <a:xfrm>
                <a:off x="5334000" y="2514600"/>
                <a:ext cx="304800" cy="381000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4800600" y="5562600"/>
              <a:ext cx="304800" cy="609600"/>
              <a:chOff x="6400800" y="2286000"/>
              <a:chExt cx="304800" cy="609600"/>
            </a:xfrm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8" name="Oval 87"/>
              <p:cNvSpPr/>
              <p:nvPr/>
            </p:nvSpPr>
            <p:spPr>
              <a:xfrm>
                <a:off x="6438900" y="22860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9" name="Isosceles Triangle 88"/>
              <p:cNvSpPr/>
              <p:nvPr/>
            </p:nvSpPr>
            <p:spPr>
              <a:xfrm rot="10800000">
                <a:off x="6400800" y="2514600"/>
                <a:ext cx="304800" cy="381000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5715000" y="5562600"/>
              <a:ext cx="304800" cy="609600"/>
              <a:chOff x="5334000" y="2286000"/>
              <a:chExt cx="304800" cy="609600"/>
            </a:xfrm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1" name="Oval 90"/>
              <p:cNvSpPr/>
              <p:nvPr/>
            </p:nvSpPr>
            <p:spPr>
              <a:xfrm>
                <a:off x="5372100" y="22860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" name="Isosceles Triangle 91"/>
              <p:cNvSpPr/>
              <p:nvPr/>
            </p:nvSpPr>
            <p:spPr>
              <a:xfrm>
                <a:off x="5334000" y="2514600"/>
                <a:ext cx="304800" cy="381000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5410200" y="5562600"/>
              <a:ext cx="304800" cy="609600"/>
              <a:chOff x="6400800" y="2286000"/>
              <a:chExt cx="304800" cy="609600"/>
            </a:xfrm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4" name="Oval 93"/>
              <p:cNvSpPr/>
              <p:nvPr/>
            </p:nvSpPr>
            <p:spPr>
              <a:xfrm>
                <a:off x="6438900" y="22860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5" name="Isosceles Triangle 94"/>
              <p:cNvSpPr/>
              <p:nvPr/>
            </p:nvSpPr>
            <p:spPr>
              <a:xfrm rot="10800000">
                <a:off x="6400800" y="2514600"/>
                <a:ext cx="304800" cy="381000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6324600" y="5562600"/>
              <a:ext cx="304800" cy="609600"/>
              <a:chOff x="5334000" y="2286000"/>
              <a:chExt cx="304800" cy="609600"/>
            </a:xfrm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7" name="Oval 96"/>
              <p:cNvSpPr/>
              <p:nvPr/>
            </p:nvSpPr>
            <p:spPr>
              <a:xfrm>
                <a:off x="5372100" y="22860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8" name="Isosceles Triangle 97"/>
              <p:cNvSpPr/>
              <p:nvPr/>
            </p:nvSpPr>
            <p:spPr>
              <a:xfrm>
                <a:off x="5334000" y="2514600"/>
                <a:ext cx="304800" cy="381000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6019800" y="5562600"/>
              <a:ext cx="304800" cy="609600"/>
              <a:chOff x="6400800" y="2286000"/>
              <a:chExt cx="304800" cy="609600"/>
            </a:xfrm>
            <a:effectLst>
              <a:outerShdw blurRad="50800" dist="38100" dir="2700000" sx="103000" sy="103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00" name="Oval 99"/>
              <p:cNvSpPr/>
              <p:nvPr/>
            </p:nvSpPr>
            <p:spPr>
              <a:xfrm>
                <a:off x="6438900" y="22860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1" name="Isosceles Triangle 100"/>
              <p:cNvSpPr/>
              <p:nvPr/>
            </p:nvSpPr>
            <p:spPr>
              <a:xfrm rot="10800000">
                <a:off x="6400800" y="2514600"/>
                <a:ext cx="304800" cy="381000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09" name="TextBox 108"/>
          <p:cNvSpPr txBox="1"/>
          <p:nvPr/>
        </p:nvSpPr>
        <p:spPr>
          <a:xfrm>
            <a:off x="5204100" y="4953000"/>
            <a:ext cx="4315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Lucida Console" pitchFamily="49" charset="0"/>
                <a:cs typeface="Times New Roman" pitchFamily="18" charset="0"/>
              </a:rPr>
              <a:t>?</a:t>
            </a:r>
            <a:endParaRPr lang="en-US" sz="3200" b="1" dirty="0">
              <a:latin typeface="Lucida Console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Documents and Settings\gmorgan\Local Settings\Temporary Internet Files\Content.IE5\O3YY0K1L\MP90031412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648200"/>
            <a:ext cx="1280160" cy="199505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Leveraged Models, 2 of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  <a:noFill/>
        </p:spPr>
        <p:txBody>
          <a:bodyPr>
            <a:normAutofit lnSpcReduction="10000"/>
          </a:bodyPr>
          <a:lstStyle/>
          <a:p>
            <a:r>
              <a:rPr lang="en-US" dirty="0" smtClean="0"/>
              <a:t>The Hierarchical Garbage Can (</a:t>
            </a:r>
            <a:r>
              <a:rPr lang="en-US" dirty="0" err="1" smtClean="0"/>
              <a:t>Carley</a:t>
            </a:r>
            <a:r>
              <a:rPr lang="en-US" dirty="0" smtClean="0"/>
              <a:t>, 1986a)</a:t>
            </a:r>
          </a:p>
          <a:p>
            <a:pPr lvl="1"/>
            <a:r>
              <a:rPr lang="en-US" dirty="0" smtClean="0"/>
              <a:t>Extended Cohen, March, and Olsen’s intellective Garbage Can Model (1972)</a:t>
            </a:r>
          </a:p>
          <a:p>
            <a:pPr lvl="2"/>
            <a:r>
              <a:rPr lang="en-US" dirty="0" smtClean="0"/>
              <a:t>Another influential </a:t>
            </a:r>
            <a:r>
              <a:rPr lang="en-US" dirty="0" smtClean="0">
                <a:solidFill>
                  <a:srgbClr val="0070C0"/>
                </a:solidFill>
              </a:rPr>
              <a:t>Organizational</a:t>
            </a:r>
            <a:r>
              <a:rPr lang="en-US" dirty="0" smtClean="0"/>
              <a:t> model</a:t>
            </a:r>
            <a:r>
              <a:rPr lang="en-US" dirty="0" smtClean="0"/>
              <a:t>: 5000+ cites</a:t>
            </a:r>
          </a:p>
          <a:p>
            <a:pPr lvl="2"/>
            <a:r>
              <a:rPr lang="en-US" dirty="0" smtClean="0"/>
              <a:t>The Garbage Can Model got its name by suggesting that organizations can be thought of as a garbage can fed by four different streams as those products arrive.  The streams were </a:t>
            </a:r>
            <a:r>
              <a:rPr lang="en-US" dirty="0" smtClean="0">
                <a:solidFill>
                  <a:srgbClr val="0070C0"/>
                </a:solidFill>
              </a:rPr>
              <a:t>problems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solutions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participants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0070C0"/>
                </a:solidFill>
              </a:rPr>
              <a:t>choice opportunities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They were interested in how the elements of these different streams would glom together in “the can” even if they were not perfect fits.</a:t>
            </a:r>
          </a:p>
          <a:p>
            <a:pPr lvl="2"/>
            <a:r>
              <a:rPr lang="en-US" dirty="0" smtClean="0"/>
              <a:t>Results very sensitive to the timing of the streams.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G.P. Morgan &amp; K.M. Carley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3D7026C-F55B-451C-9923-772FE646C70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19135" y="5562600"/>
            <a:ext cx="57631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Lucida Console" pitchFamily="49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Lucida Console" pitchFamily="49" charset="0"/>
                <a:cs typeface="Times New Roman" pitchFamily="18" charset="0"/>
              </a:rPr>
              <a:t>hodepodge</a:t>
            </a:r>
            <a:r>
              <a:rPr lang="en-US" dirty="0" smtClean="0">
                <a:latin typeface="Lucida Console" pitchFamily="49" charset="0"/>
                <a:cs typeface="Times New Roman" pitchFamily="18" charset="0"/>
              </a:rPr>
              <a:t> of stuff in this garbage can</a:t>
            </a:r>
          </a:p>
          <a:p>
            <a:pPr algn="r"/>
            <a:endParaRPr lang="en-US" dirty="0" smtClean="0">
              <a:latin typeface="Lucida Console" pitchFamily="49" charset="0"/>
              <a:cs typeface="Times New Roman" pitchFamily="18" charset="0"/>
            </a:endParaRPr>
          </a:p>
          <a:p>
            <a:pPr algn="r"/>
            <a:r>
              <a:rPr lang="en-US" dirty="0" smtClean="0">
                <a:latin typeface="Lucida Console" pitchFamily="49" charset="0"/>
                <a:cs typeface="Times New Roman" pitchFamily="18" charset="0"/>
              </a:rPr>
              <a:t>How will it all stick together?</a:t>
            </a:r>
            <a:endParaRPr lang="en-US" dirty="0">
              <a:latin typeface="Lucida Console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Leveraged Models, 3 of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/>
          <a:lstStyle/>
          <a:p>
            <a:r>
              <a:rPr lang="en-US" dirty="0" smtClean="0"/>
              <a:t>Hierarchical Garbage Can, incorporating theoretical work by Padgett (1980) on how “the Garbage Can” would behave with hierarchies, took a knowledge-oriented perspective and examined the flow of ideas through </a:t>
            </a:r>
            <a:r>
              <a:rPr lang="en-US" dirty="0" smtClean="0"/>
              <a:t>organizational hierarchies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G.P. Morgan &amp; K.M. Carley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93D7026C-F55B-451C-9923-772FE646C70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Picture 5" descr="C:\Documents and Settings\gmorgan\Local Settings\Temporary Internet Files\Content.IE5\O3YY0K1L\MP90031412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608" y="3505200"/>
            <a:ext cx="1584960" cy="2470068"/>
          </a:xfrm>
          <a:prstGeom prst="rect">
            <a:avLst/>
          </a:prstGeom>
          <a:noFill/>
        </p:spPr>
      </p:pic>
      <p:pic>
        <p:nvPicPr>
          <p:cNvPr id="3074" name="Picture 2" descr="C:\Documents and Settings\gmorgan\Local Settings\Temporary Internet Files\Content.IE5\O3YY0K1L\MP90017542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2054" y="3505200"/>
            <a:ext cx="1701546" cy="2514600"/>
          </a:xfrm>
          <a:prstGeom prst="rect">
            <a:avLst/>
          </a:prstGeom>
          <a:noFill/>
        </p:spPr>
      </p:pic>
      <p:sp>
        <p:nvSpPr>
          <p:cNvPr id="9" name="Notched Right Arrow 8"/>
          <p:cNvSpPr/>
          <p:nvPr/>
        </p:nvSpPr>
        <p:spPr bwMode="auto">
          <a:xfrm>
            <a:off x="2563368" y="4114800"/>
            <a:ext cx="1066800" cy="762000"/>
          </a:xfrm>
          <a:prstGeom prst="notchedRightArrow">
            <a:avLst/>
          </a:prstGeom>
          <a:solidFill>
            <a:schemeClr val="bg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477000" y="5334000"/>
            <a:ext cx="304800" cy="609600"/>
            <a:chOff x="5334000" y="2286000"/>
            <a:chExt cx="304800" cy="609600"/>
          </a:xfrm>
          <a:solidFill>
            <a:schemeClr val="bg1"/>
          </a:solidFill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Oval 10"/>
            <p:cNvSpPr/>
            <p:nvPr/>
          </p:nvSpPr>
          <p:spPr>
            <a:xfrm>
              <a:off x="53721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53340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781800" y="5334000"/>
            <a:ext cx="304800" cy="609600"/>
            <a:chOff x="6400800" y="2286000"/>
            <a:chExt cx="304800" cy="609600"/>
          </a:xfrm>
          <a:solidFill>
            <a:schemeClr val="bg1"/>
          </a:solidFill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Oval 13"/>
            <p:cNvSpPr/>
            <p:nvPr/>
          </p:nvSpPr>
          <p:spPr>
            <a:xfrm>
              <a:off x="64389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rot="10800000">
              <a:off x="64008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315200" y="5334000"/>
            <a:ext cx="304800" cy="609600"/>
            <a:chOff x="5334000" y="2286000"/>
            <a:chExt cx="304800" cy="609600"/>
          </a:xfrm>
          <a:solidFill>
            <a:schemeClr val="bg1"/>
          </a:solidFill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17" name="Oval 16"/>
            <p:cNvSpPr/>
            <p:nvPr/>
          </p:nvSpPr>
          <p:spPr>
            <a:xfrm>
              <a:off x="53721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53340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620000" y="5334000"/>
            <a:ext cx="304800" cy="609600"/>
            <a:chOff x="6400800" y="2286000"/>
            <a:chExt cx="304800" cy="609600"/>
          </a:xfrm>
          <a:solidFill>
            <a:schemeClr val="bg1"/>
          </a:solidFill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20" name="Oval 19"/>
            <p:cNvSpPr/>
            <p:nvPr/>
          </p:nvSpPr>
          <p:spPr>
            <a:xfrm>
              <a:off x="64389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Isosceles Triangle 20"/>
            <p:cNvSpPr/>
            <p:nvPr/>
          </p:nvSpPr>
          <p:spPr>
            <a:xfrm rot="10800000">
              <a:off x="64008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153400" y="5334000"/>
            <a:ext cx="304800" cy="609600"/>
            <a:chOff x="5334000" y="2286000"/>
            <a:chExt cx="304800" cy="609600"/>
          </a:xfrm>
          <a:solidFill>
            <a:schemeClr val="bg1"/>
          </a:solidFill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23" name="Oval 22"/>
            <p:cNvSpPr/>
            <p:nvPr/>
          </p:nvSpPr>
          <p:spPr>
            <a:xfrm>
              <a:off x="53721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53340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458200" y="5334000"/>
            <a:ext cx="304800" cy="609600"/>
            <a:chOff x="6400800" y="2286000"/>
            <a:chExt cx="304800" cy="609600"/>
          </a:xfrm>
          <a:solidFill>
            <a:schemeClr val="bg1"/>
          </a:solidFill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Oval 25"/>
            <p:cNvSpPr/>
            <p:nvPr/>
          </p:nvSpPr>
          <p:spPr>
            <a:xfrm>
              <a:off x="64389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Isosceles Triangle 26"/>
            <p:cNvSpPr/>
            <p:nvPr/>
          </p:nvSpPr>
          <p:spPr>
            <a:xfrm rot="10800000">
              <a:off x="64008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543800" y="3352800"/>
            <a:ext cx="304800" cy="609600"/>
            <a:chOff x="5334000" y="2286000"/>
            <a:chExt cx="304800" cy="609600"/>
          </a:xfrm>
          <a:solidFill>
            <a:schemeClr val="bg1"/>
          </a:solidFill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Oval 31"/>
            <p:cNvSpPr/>
            <p:nvPr/>
          </p:nvSpPr>
          <p:spPr>
            <a:xfrm>
              <a:off x="53721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Isosceles Triangle 32"/>
            <p:cNvSpPr/>
            <p:nvPr/>
          </p:nvSpPr>
          <p:spPr>
            <a:xfrm>
              <a:off x="53340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8" name="Straight Arrow Connector 37"/>
          <p:cNvCxnSpPr>
            <a:stCxn id="11" idx="0"/>
            <a:endCxn id="30" idx="3"/>
          </p:cNvCxnSpPr>
          <p:nvPr/>
        </p:nvCxnSpPr>
        <p:spPr bwMode="auto">
          <a:xfrm flipV="1">
            <a:off x="6629400" y="4953000"/>
            <a:ext cx="533400" cy="381000"/>
          </a:xfrm>
          <a:prstGeom prst="straightConnector1">
            <a:avLst/>
          </a:prstGeom>
          <a:solidFill>
            <a:srgbClr val="7499BE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9" name="Straight Arrow Connector 38"/>
          <p:cNvCxnSpPr>
            <a:stCxn id="14" idx="0"/>
            <a:endCxn id="30" idx="3"/>
          </p:cNvCxnSpPr>
          <p:nvPr/>
        </p:nvCxnSpPr>
        <p:spPr bwMode="auto">
          <a:xfrm flipV="1">
            <a:off x="6934200" y="4953000"/>
            <a:ext cx="228600" cy="381000"/>
          </a:xfrm>
          <a:prstGeom prst="straightConnector1">
            <a:avLst/>
          </a:prstGeom>
          <a:solidFill>
            <a:srgbClr val="7499BE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44" name="Straight Arrow Connector 43"/>
          <p:cNvCxnSpPr>
            <a:stCxn id="17" idx="0"/>
            <a:endCxn id="30" idx="3"/>
          </p:cNvCxnSpPr>
          <p:nvPr/>
        </p:nvCxnSpPr>
        <p:spPr bwMode="auto">
          <a:xfrm flipH="1" flipV="1">
            <a:off x="7162800" y="4953000"/>
            <a:ext cx="304800" cy="381000"/>
          </a:xfrm>
          <a:prstGeom prst="straightConnector1">
            <a:avLst/>
          </a:prstGeom>
          <a:solidFill>
            <a:srgbClr val="7499BE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48" name="Straight Arrow Connector 47"/>
          <p:cNvCxnSpPr>
            <a:stCxn id="20" idx="0"/>
            <a:endCxn id="30" idx="3"/>
          </p:cNvCxnSpPr>
          <p:nvPr/>
        </p:nvCxnSpPr>
        <p:spPr bwMode="auto">
          <a:xfrm flipH="1" flipV="1">
            <a:off x="7162800" y="4953000"/>
            <a:ext cx="609600" cy="381000"/>
          </a:xfrm>
          <a:prstGeom prst="straightConnector1">
            <a:avLst/>
          </a:prstGeom>
          <a:solidFill>
            <a:srgbClr val="7499BE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51" name="Straight Arrow Connector 50"/>
          <p:cNvCxnSpPr>
            <a:stCxn id="29" idx="0"/>
            <a:endCxn id="33" idx="3"/>
          </p:cNvCxnSpPr>
          <p:nvPr/>
        </p:nvCxnSpPr>
        <p:spPr bwMode="auto">
          <a:xfrm flipV="1">
            <a:off x="7162800" y="3962400"/>
            <a:ext cx="533400" cy="381000"/>
          </a:xfrm>
          <a:prstGeom prst="straightConnector1">
            <a:avLst/>
          </a:prstGeom>
          <a:solidFill>
            <a:srgbClr val="7499BE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54" name="Straight Arrow Connector 53"/>
          <p:cNvCxnSpPr>
            <a:stCxn id="35" idx="1"/>
            <a:endCxn id="33" idx="3"/>
          </p:cNvCxnSpPr>
          <p:nvPr/>
        </p:nvCxnSpPr>
        <p:spPr bwMode="auto">
          <a:xfrm flipH="1" flipV="1">
            <a:off x="7696200" y="3962400"/>
            <a:ext cx="681178" cy="414478"/>
          </a:xfrm>
          <a:prstGeom prst="straightConnector1">
            <a:avLst/>
          </a:prstGeom>
          <a:solidFill>
            <a:srgbClr val="7499BE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57" name="Straight Arrow Connector 56"/>
          <p:cNvCxnSpPr>
            <a:stCxn id="23" idx="0"/>
            <a:endCxn id="36" idx="0"/>
          </p:cNvCxnSpPr>
          <p:nvPr/>
        </p:nvCxnSpPr>
        <p:spPr bwMode="auto">
          <a:xfrm flipV="1">
            <a:off x="8305800" y="4953000"/>
            <a:ext cx="152400" cy="381000"/>
          </a:xfrm>
          <a:prstGeom prst="straightConnector1">
            <a:avLst/>
          </a:prstGeom>
          <a:solidFill>
            <a:srgbClr val="7499BE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60" name="Straight Arrow Connector 59"/>
          <p:cNvCxnSpPr>
            <a:stCxn id="26" idx="0"/>
            <a:endCxn id="36" idx="0"/>
          </p:cNvCxnSpPr>
          <p:nvPr/>
        </p:nvCxnSpPr>
        <p:spPr bwMode="auto">
          <a:xfrm flipH="1" flipV="1">
            <a:off x="8458200" y="4953000"/>
            <a:ext cx="152400" cy="381000"/>
          </a:xfrm>
          <a:prstGeom prst="straightConnector1">
            <a:avLst/>
          </a:prstGeom>
          <a:solidFill>
            <a:srgbClr val="7499BE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</p:cxnSp>
      <p:sp>
        <p:nvSpPr>
          <p:cNvPr id="63" name="TextBox 62"/>
          <p:cNvSpPr txBox="1"/>
          <p:nvPr/>
        </p:nvSpPr>
        <p:spPr>
          <a:xfrm>
            <a:off x="762000" y="5867400"/>
            <a:ext cx="1579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Lucida Console" pitchFamily="49" charset="0"/>
                <a:cs typeface="Times New Roman" pitchFamily="18" charset="0"/>
              </a:rPr>
              <a:t>Hodgepodge</a:t>
            </a:r>
            <a:endParaRPr lang="en-US" dirty="0"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692053" y="5943600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Lucida Console" pitchFamily="49" charset="0"/>
                <a:cs typeface="Times New Roman" pitchFamily="18" charset="0"/>
              </a:rPr>
              <a:t>Ideas</a:t>
            </a:r>
            <a:endParaRPr lang="en-US" dirty="0"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096000" y="5943600"/>
            <a:ext cx="311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Lucida Console" pitchFamily="49" charset="0"/>
                <a:cs typeface="Times New Roman" pitchFamily="18" charset="0"/>
              </a:rPr>
              <a:t>Hierarchies as Graphs</a:t>
            </a:r>
            <a:endParaRPr lang="en-US" dirty="0">
              <a:latin typeface="Lucida Console" pitchFamily="49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8305800" y="4343400"/>
            <a:ext cx="304800" cy="609600"/>
            <a:chOff x="6400800" y="2286000"/>
            <a:chExt cx="304800" cy="609600"/>
          </a:xfrm>
          <a:solidFill>
            <a:schemeClr val="bg1"/>
          </a:solidFill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Oval 34"/>
            <p:cNvSpPr/>
            <p:nvPr/>
          </p:nvSpPr>
          <p:spPr>
            <a:xfrm>
              <a:off x="64389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Isosceles Triangle 35"/>
            <p:cNvSpPr/>
            <p:nvPr/>
          </p:nvSpPr>
          <p:spPr>
            <a:xfrm rot="10800000">
              <a:off x="64008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010400" y="4343400"/>
            <a:ext cx="304800" cy="609600"/>
            <a:chOff x="5334000" y="2286000"/>
            <a:chExt cx="304800" cy="609600"/>
          </a:xfrm>
          <a:solidFill>
            <a:schemeClr val="bg1"/>
          </a:solidFill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Oval 28"/>
            <p:cNvSpPr/>
            <p:nvPr/>
          </p:nvSpPr>
          <p:spPr>
            <a:xfrm>
              <a:off x="5372100" y="2286000"/>
              <a:ext cx="228600" cy="228600"/>
            </a:xfrm>
            <a:prstGeom prst="ellips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Isosceles Triangle 29"/>
            <p:cNvSpPr/>
            <p:nvPr/>
          </p:nvSpPr>
          <p:spPr>
            <a:xfrm>
              <a:off x="5334000" y="2514600"/>
              <a:ext cx="304800" cy="381000"/>
            </a:xfrm>
            <a:prstGeom prst="triangl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</p:cBhvr>
                                      <p:by x="67000" y="6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</p:cBhvr>
                                      <p:by x="67000" y="6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</p:cBhvr>
                                      <p:by x="67000" y="6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Leveraged Models, 4 of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Participation Model (Morgan, Morgan, and Ritter, 2010) is a mathematical </a:t>
            </a:r>
            <a:r>
              <a:rPr lang="en-US" dirty="0" smtClean="0"/>
              <a:t>model to moderate </a:t>
            </a:r>
            <a:r>
              <a:rPr lang="en-US" dirty="0" smtClean="0">
                <a:solidFill>
                  <a:srgbClr val="0070C0"/>
                </a:solidFill>
              </a:rPr>
              <a:t>individual</a:t>
            </a:r>
            <a:r>
              <a:rPr lang="en-US" dirty="0" smtClean="0"/>
              <a:t> action.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model </a:t>
            </a:r>
            <a:r>
              <a:rPr lang="en-US" dirty="0" smtClean="0"/>
              <a:t>suggests </a:t>
            </a:r>
            <a:r>
              <a:rPr lang="en-US" dirty="0" smtClean="0"/>
              <a:t>that the larger context moderates the actions of individuals and proposed key factors from the sociological literature.</a:t>
            </a:r>
          </a:p>
          <a:p>
            <a:r>
              <a:rPr lang="en-US" dirty="0" smtClean="0"/>
              <a:t>The model matched historical data – decreased average performance and increased variation (pattern validity)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G.P. Morgan &amp; K.M. </a:t>
            </a:r>
            <a:r>
              <a:rPr lang="en-US" dirty="0" err="1" smtClean="0"/>
              <a:t>Carley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3D7026C-F55B-451C-9923-772FE646C70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4099" name="Picture 3" descr="C:\Documents and Settings\gmorgan\Local Settings\Temporary Internet Files\Content.IE5\QR5IM9NT\MC9003341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800600"/>
            <a:ext cx="1732788" cy="182422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245851" y="4944070"/>
            <a:ext cx="49263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Lucida Console" pitchFamily="49" charset="0"/>
              </a:rPr>
              <a:t>To act or not to act?</a:t>
            </a:r>
          </a:p>
          <a:p>
            <a:pPr algn="r"/>
            <a:r>
              <a:rPr lang="en-US" dirty="0" smtClean="0">
                <a:latin typeface="Lucida Console" pitchFamily="49" charset="0"/>
              </a:rPr>
              <a:t>…</a:t>
            </a:r>
          </a:p>
          <a:p>
            <a:pPr algn="r"/>
            <a:r>
              <a:rPr lang="en-US" dirty="0" smtClean="0">
                <a:latin typeface="Lucida Console" pitchFamily="49" charset="0"/>
              </a:rPr>
              <a:t>It depends</a:t>
            </a:r>
            <a:r>
              <a:rPr lang="en-US" i="1" dirty="0" smtClean="0">
                <a:latin typeface="Lucida Console" pitchFamily="49" charset="0"/>
              </a:rPr>
              <a:t>.  (Is my side winning?)</a:t>
            </a:r>
            <a:endParaRPr lang="en-US" i="1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Model – The Unified Hierarchical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took insights from each of these models and created a new </a:t>
            </a:r>
            <a:r>
              <a:rPr lang="en-US" dirty="0" smtClean="0"/>
              <a:t>model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new work in this </a:t>
            </a:r>
            <a:r>
              <a:rPr lang="en-US" dirty="0" smtClean="0"/>
              <a:t>model, in particular, is taking the “Org as Agent” Mutual Learning Model and reconciling it with the “Org as structured hierarchy of agents” from the </a:t>
            </a:r>
            <a:r>
              <a:rPr lang="en-US" dirty="0" smtClean="0"/>
              <a:t>Hierarchical Garbage </a:t>
            </a:r>
            <a:r>
              <a:rPr lang="en-US" dirty="0" smtClean="0"/>
              <a:t>Can.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G.P. Morgan &amp; K.M. </a:t>
            </a:r>
            <a:r>
              <a:rPr lang="en-US" dirty="0" err="1" smtClean="0"/>
              <a:t>Carley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3D7026C-F55B-451C-9923-772FE646C70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124" name="Picture 4" descr="http://www.toyarchive.com/Gobots/Combiners/PuzzlerSetLoose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200400"/>
            <a:ext cx="1498600" cy="2133601"/>
          </a:xfrm>
          <a:prstGeom prst="rect">
            <a:avLst/>
          </a:prstGeom>
          <a:noFill/>
        </p:spPr>
      </p:pic>
      <p:pic>
        <p:nvPicPr>
          <p:cNvPr id="5126" name="Picture 6" descr="https://encrypted-tbn0.google.com/images?q=tbn:ANd9GcRjFV_Hwj6qZo_KaXBO1mrzqQMnCV_R-2Oho8KZPHBfb9wc-Yg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038600"/>
            <a:ext cx="1828800" cy="182880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3581400"/>
            <a:ext cx="4507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Lucida Console" pitchFamily="49" charset="0"/>
              </a:rPr>
              <a:t>More than the sum of its parts?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44905" y="5334000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Lucida Console" pitchFamily="49" charset="0"/>
              </a:rPr>
              <a:t>Or not?</a:t>
            </a:r>
          </a:p>
        </p:txBody>
      </p:sp>
      <p:sp>
        <p:nvSpPr>
          <p:cNvPr id="14" name="Isosceles Triangle 13"/>
          <p:cNvSpPr/>
          <p:nvPr/>
        </p:nvSpPr>
        <p:spPr bwMode="auto">
          <a:xfrm>
            <a:off x="2895600" y="3505200"/>
            <a:ext cx="3733800" cy="2971800"/>
          </a:xfrm>
          <a:prstGeom prst="triangl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77800" h="1778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987192"/>
            <a:ext cx="1931520" cy="218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sx="103000" sy="103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</a:t>
            </a:r>
            <a:r>
              <a:rPr lang="en-US" dirty="0" smtClean="0"/>
              <a:t>-Docking the Models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G.P. Morgan &amp; K.M. Carley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3D7026C-F55B-451C-9923-772FE646C70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1" y="1608426"/>
          <a:ext cx="7467599" cy="4868574"/>
        </p:xfrm>
        <a:graphic>
          <a:graphicData uri="http://schemas.openxmlformats.org/drawingml/2006/table">
            <a:tbl>
              <a:tblPr/>
              <a:tblGrid>
                <a:gridCol w="3789528"/>
                <a:gridCol w="975246"/>
                <a:gridCol w="975246"/>
                <a:gridCol w="835925"/>
                <a:gridCol w="891654"/>
              </a:tblGrid>
              <a:tr h="2417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</a:rPr>
                        <a:t>Characteristic</a:t>
                      </a: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</a:rPr>
                        <a:t>MLM</a:t>
                      </a:r>
                      <a:endParaRPr lang="en-US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</a:rPr>
                        <a:t>HGC</a:t>
                      </a:r>
                      <a:endParaRPr lang="en-US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</a:rPr>
                        <a:t>Par</a:t>
                      </a:r>
                      <a:endParaRPr lang="en-US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</a:rPr>
                        <a:t>UHC</a:t>
                      </a:r>
                      <a:endParaRPr lang="en-US" sz="1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</a:rPr>
                        <a:t>Organization in an environment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</a:rPr>
                        <a:t>Environment changes over time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Organization learns from agents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Organization socializes agents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Agents leave Org at random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</a:rPr>
                        <a:t>Org replaces agents at random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Org has explicit authority ties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Team members generate info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</a:rPr>
                        <a:t>Information travels along ties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Information transfer has error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Org removes under-performers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Org can have structural flaws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</a:rPr>
                        <a:t>Explicit access constraints to info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Context moderates agent action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Dyad distance moderates action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</a:rPr>
                        <a:t>Spatial distance moderates action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</a:rPr>
                        <a:t>Social distance moderates action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</a:rPr>
                        <a:t>Agents implement homophily bias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Committee makes hiring choice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Org accuracy measured over time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CEO accuracy measured over time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3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Structural flaws tracked over time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strike="noStrike" normalizeH="0" baseline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noStrike" normalizeH="0" baseline="0" dirty="0"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♦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13360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Lucida Console" pitchFamily="49" charset="0"/>
                <a:cs typeface="Times New Roman" pitchFamily="18" charset="0"/>
              </a:rPr>
              <a:t>MLM</a:t>
            </a:r>
            <a:endParaRPr lang="en-US" dirty="0"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1350" y="3516868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Lucida Console" pitchFamily="49" charset="0"/>
                <a:cs typeface="Times New Roman" pitchFamily="18" charset="0"/>
              </a:rPr>
              <a:t>HGC</a:t>
            </a:r>
            <a:endParaRPr lang="en-US" dirty="0">
              <a:latin typeface="Lucida Console" pitchFamily="49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1" y="4812268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Lucida Console" pitchFamily="49" charset="0"/>
                <a:cs typeface="Times New Roman" pitchFamily="18" charset="0"/>
              </a:rPr>
              <a:t>Par</a:t>
            </a:r>
            <a:endParaRPr lang="en-US" dirty="0">
              <a:latin typeface="Lucida Console" pitchFamily="49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499BE"/>
        </a:solidFill>
        <a:ln w="190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499BE"/>
        </a:solidFill>
        <a:ln w="190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499BE"/>
        </a:solidFill>
        <a:ln w="190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499BE"/>
        </a:solidFill>
        <a:ln w="1905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5610DE7082BC42870081046C36C099" ma:contentTypeVersion="0" ma:contentTypeDescription="Create a new document." ma:contentTypeScope="" ma:versionID="8644b65b9a67792f14bccf06eb615be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656C20-3A43-47F0-8EB2-A0ADC80464C3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6FAB7EE-296F-466B-8AEF-74616B5D3A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4CA17DC-E0FD-4B1A-974C-E159EE81E8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8680</TotalTime>
  <Words>1243</Words>
  <Application>Microsoft Office PowerPoint</Application>
  <PresentationFormat>On-screen Show (4:3)</PresentationFormat>
  <Paragraphs>305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1_Default Design</vt:lpstr>
      <vt:lpstr>Default Design</vt:lpstr>
      <vt:lpstr>Using multiple interacting computational models and multiple network modalities to predict the performance of the firm</vt:lpstr>
      <vt:lpstr>Short Version: What We Did</vt:lpstr>
      <vt:lpstr>Why is this important?</vt:lpstr>
      <vt:lpstr>Leveraged Models, 1 of 4</vt:lpstr>
      <vt:lpstr>Leveraged Models, 2 of 4</vt:lpstr>
      <vt:lpstr>Leveraged Models, 3 of 4</vt:lpstr>
      <vt:lpstr>Leveraged Models, 4 of 4</vt:lpstr>
      <vt:lpstr>The New Model – The Unified Hierarchical Model</vt:lpstr>
      <vt:lpstr>Lite-Docking the Models</vt:lpstr>
      <vt:lpstr>Model Initialization</vt:lpstr>
      <vt:lpstr>Model Operation: 2 Learning Mechanisms</vt:lpstr>
      <vt:lpstr>Model Operation: Bias in Hiring</vt:lpstr>
      <vt:lpstr>Virtual Experiment</vt:lpstr>
      <vt:lpstr>Results</vt:lpstr>
      <vt:lpstr>Socialization has a U-Shaped Curve?</vt:lpstr>
      <vt:lpstr>Summary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CASOS Presentation</dc:title>
  <dc:creator>Patrick Wagstrom</dc:creator>
  <cp:lastModifiedBy>Geoffrey P Morgan</cp:lastModifiedBy>
  <cp:revision>65</cp:revision>
  <dcterms:created xsi:type="dcterms:W3CDTF">2008-01-16T17:16:50Z</dcterms:created>
  <dcterms:modified xsi:type="dcterms:W3CDTF">2012-03-15T03:41:39Z</dcterms:modified>
</cp:coreProperties>
</file>